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y="3244850" cx="5765800"/>
  <p:notesSz cx="5765800" cy="3244850"/>
  <p:embeddedFontLst>
    <p:embeddedFont>
      <p:font typeface="Roboto"/>
      <p:regular r:id="rId70"/>
      <p:bold r:id="rId71"/>
      <p:italic r:id="rId72"/>
      <p:boldItalic r:id="rId73"/>
    </p:embeddedFont>
    <p:embeddedFont>
      <p:font typeface="Montserrat"/>
      <p:regular r:id="rId74"/>
      <p:bold r:id="rId75"/>
      <p:italic r:id="rId76"/>
      <p:boldItalic r:id="rId77"/>
    </p:embeddedFont>
    <p:embeddedFont>
      <p:font typeface="Tahoma"/>
      <p:regular r:id="rId78"/>
      <p:bold r:id="rId79"/>
    </p:embeddedFont>
    <p:embeddedFont>
      <p:font typeface="Helvetica Neue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84" roundtripDataSignature="AMtx7mjguFvj4+aHfira/GrRz/N5RysT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3FE580-8964-4DC4-98F9-952E86A29118}">
  <a:tblStyle styleId="{F03FE580-8964-4DC4-98F9-952E86A2911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customschemas.google.com/relationships/presentationmetadata" Target="metadata"/><Relationship Id="rId83" Type="http://schemas.openxmlformats.org/officeDocument/2006/relationships/font" Target="fonts/HelveticaNeue-boldItalic.fntdata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HelveticaNeue-regular.fntdata"/><Relationship Id="rId82" Type="http://schemas.openxmlformats.org/officeDocument/2006/relationships/font" Target="fonts/HelveticaNeue-italic.fntdata"/><Relationship Id="rId81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4.xml"/><Relationship Id="rId75" Type="http://schemas.openxmlformats.org/officeDocument/2006/relationships/font" Target="fonts/Montserrat-bold.fntdata"/><Relationship Id="rId30" Type="http://schemas.openxmlformats.org/officeDocument/2006/relationships/slide" Target="slides/slide23.xml"/><Relationship Id="rId74" Type="http://schemas.openxmlformats.org/officeDocument/2006/relationships/font" Target="fonts/Montserrat-regular.fntdata"/><Relationship Id="rId33" Type="http://schemas.openxmlformats.org/officeDocument/2006/relationships/slide" Target="slides/slide26.xml"/><Relationship Id="rId77" Type="http://schemas.openxmlformats.org/officeDocument/2006/relationships/font" Target="fonts/Montserrat-boldItalic.fntdata"/><Relationship Id="rId32" Type="http://schemas.openxmlformats.org/officeDocument/2006/relationships/slide" Target="slides/slide25.xml"/><Relationship Id="rId76" Type="http://schemas.openxmlformats.org/officeDocument/2006/relationships/font" Target="fonts/Montserrat-italic.fntdata"/><Relationship Id="rId35" Type="http://schemas.openxmlformats.org/officeDocument/2006/relationships/slide" Target="slides/slide28.xml"/><Relationship Id="rId79" Type="http://schemas.openxmlformats.org/officeDocument/2006/relationships/font" Target="fonts/Tahoma-bold.fntdata"/><Relationship Id="rId34" Type="http://schemas.openxmlformats.org/officeDocument/2006/relationships/slide" Target="slides/slide27.xml"/><Relationship Id="rId78" Type="http://schemas.openxmlformats.org/officeDocument/2006/relationships/font" Target="fonts/Tahoma-regular.fntdata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" name="Google Shape;77;p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f31d0a28d_0_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g31f31d0a28d_0_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f31d0a28d_0_14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g31f31d0a28d_0_14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f31d0a28d_0_11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g31f31d0a28d_0_11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f31d0a28d_0_1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31f31d0a28d_0_1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f31d0a28d_0_3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g31f31d0a28d_0_3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f31d0a28d_0_4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g31f31d0a28d_0_4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f31d0a28d_0_5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g31f31d0a28d_0_5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f31d0a28d_0_6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g31f31d0a28d_0_6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p1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f31d0a28d_0_9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g31f31d0a28d_0_9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p1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f31d0a28d_0_15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g31f31d0a28d_0_15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p1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f3909bee7_5_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g31f3909bee7_5_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f334dfcb5_0_8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g31f334dfcb5_0_8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1f334dfcb5_0_9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" name="Google Shape;321;g31f334dfcb5_0_9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f334dfcb5_0_10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g31f334dfcb5_0_10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e85743bab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2" name="Google Shape;342;g31e85743bab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1e85743bab_0_7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0" name="Google Shape;350;g31e85743bab_0_7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e85743bab_0_8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g31e85743bab_0_8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f9a8d2d1e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" name="Google Shape;370;g31f9a8d2d1e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1f334dfcb5_0_12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0" name="Google Shape;380;g31f334dfcb5_0_12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f334dfcb5_0_13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g31f334dfcb5_0_13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1ce4799104_0_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1" name="Google Shape;401;g31ce4799104_0_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ce4799104_0_1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" name="Google Shape;408;g31ce4799104_0_1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p1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d00b2da0a_0_2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3" name="Google Shape;423;g31d00b2da0a_0_2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d00b2da0a_0_1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" name="Google Shape;432;g31d00b2da0a_0_1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1d00b2da0a_0_3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1" name="Google Shape;441;g31d00b2da0a_0_3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dcf98ffb0_0_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1" name="Google Shape;451;g31dcf98ffb0_0_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212967500f_1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1" name="Google Shape;461;g3212967500f_1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d00b2da0a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8" name="Google Shape;468;g31d00b2da0a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d6baea2bf_0_1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6" name="Google Shape;476;g31d6baea2bf_0_1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4" name="Google Shape;484;p1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1f31d0a28d_0_18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1" name="Google Shape;491;g31f31d0a28d_0_18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f334dfcb5_0_15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8" name="Google Shape;498;g31f334dfcb5_0_15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1f334dfcb5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6" name="Google Shape;506;g31f334dfcb5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1f334dfcb5_0_1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4" name="Google Shape;514;g31f334dfcb5_0_1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1f31d0a28d_0_18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3" name="Google Shape;523;g31f31d0a28d_0_18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f334dfcb5_0_2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1" name="Google Shape;531;g31f334dfcb5_0_2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f334dfcb5_0_3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9" name="Google Shape;539;g31f334dfcb5_0_3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1f31d0a28d_0_19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8" name="Google Shape;548;g31f31d0a28d_0_19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1f334dfcb5_0_4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6" name="Google Shape;556;g31f334dfcb5_0_4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1f334dfcb5_0_5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4" name="Google Shape;564;g31f334dfcb5_0_5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557b421220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3" name="Google Shape;573;g3557b421220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0" name="Google Shape;580;p2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1f31d0a28d_0_16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2" name="Google Shape;592;g31f31d0a28d_0_16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f31d0a28d_0_13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g31f31d0a28d_0_13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4bf21037f4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4" name="Google Shape;604;g34bf21037f4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4bf21037f4_0_1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3" name="Google Shape;613;g34bf21037f4_0_1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212967500f_1_1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2" name="Google Shape;622;g3212967500f_1_1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f31d0a28d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g31f31d0a28d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f31d0a28d_0_12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g31f31d0a28d_0_12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6"/>
          <p:cNvSpPr txBox="1"/>
          <p:nvPr>
            <p:ph type="title"/>
          </p:nvPr>
        </p:nvSpPr>
        <p:spPr>
          <a:xfrm>
            <a:off x="1707260" y="94233"/>
            <a:ext cx="2350135" cy="348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6"/>
          <p:cNvSpPr txBox="1"/>
          <p:nvPr>
            <p:ph idx="1" type="body"/>
          </p:nvPr>
        </p:nvSpPr>
        <p:spPr>
          <a:xfrm>
            <a:off x="207060" y="633222"/>
            <a:ext cx="5163820" cy="12471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6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6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6"/>
          <p:cNvSpPr txBox="1"/>
          <p:nvPr>
            <p:ph idx="12" type="sldNum"/>
          </p:nvPr>
        </p:nvSpPr>
        <p:spPr>
          <a:xfrm>
            <a:off x="5347970" y="3104757"/>
            <a:ext cx="24892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/24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e85743bab_0_118"/>
          <p:cNvSpPr txBox="1"/>
          <p:nvPr>
            <p:ph type="title"/>
          </p:nvPr>
        </p:nvSpPr>
        <p:spPr>
          <a:xfrm>
            <a:off x="1565275" y="162305"/>
            <a:ext cx="2635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31e85743bab_0_118"/>
          <p:cNvSpPr txBox="1"/>
          <p:nvPr>
            <p:ph idx="1" type="body"/>
          </p:nvPr>
        </p:nvSpPr>
        <p:spPr>
          <a:xfrm>
            <a:off x="288290" y="746315"/>
            <a:ext cx="2508000" cy="21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31e85743bab_0_118"/>
          <p:cNvSpPr txBox="1"/>
          <p:nvPr>
            <p:ph idx="2" type="body"/>
          </p:nvPr>
        </p:nvSpPr>
        <p:spPr>
          <a:xfrm>
            <a:off x="2969387" y="746315"/>
            <a:ext cx="2508000" cy="21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31e85743bab_0_118"/>
          <p:cNvSpPr txBox="1"/>
          <p:nvPr>
            <p:ph idx="11" type="ftr"/>
          </p:nvPr>
        </p:nvSpPr>
        <p:spPr>
          <a:xfrm>
            <a:off x="1960372" y="3017710"/>
            <a:ext cx="1845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31e85743bab_0_118"/>
          <p:cNvSpPr txBox="1"/>
          <p:nvPr>
            <p:ph idx="10" type="dt"/>
          </p:nvPr>
        </p:nvSpPr>
        <p:spPr>
          <a:xfrm>
            <a:off x="288290" y="3017710"/>
            <a:ext cx="1326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g31e85743bab_0_118"/>
          <p:cNvSpPr txBox="1"/>
          <p:nvPr>
            <p:ph idx="12" type="sldNum"/>
          </p:nvPr>
        </p:nvSpPr>
        <p:spPr>
          <a:xfrm>
            <a:off x="5347970" y="3104757"/>
            <a:ext cx="245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7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7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7"/>
          <p:cNvSpPr txBox="1"/>
          <p:nvPr>
            <p:ph idx="12" type="sldNum"/>
          </p:nvPr>
        </p:nvSpPr>
        <p:spPr>
          <a:xfrm>
            <a:off x="5347970" y="3104757"/>
            <a:ext cx="24892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/24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8"/>
          <p:cNvSpPr txBox="1"/>
          <p:nvPr>
            <p:ph type="title"/>
          </p:nvPr>
        </p:nvSpPr>
        <p:spPr>
          <a:xfrm>
            <a:off x="1707260" y="94233"/>
            <a:ext cx="2350135" cy="348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8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8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2" type="sldNum"/>
          </p:nvPr>
        </p:nvSpPr>
        <p:spPr>
          <a:xfrm>
            <a:off x="5347970" y="3104757"/>
            <a:ext cx="24892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/24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/>
          <p:nvPr>
            <p:ph type="ctrTitle"/>
          </p:nvPr>
        </p:nvSpPr>
        <p:spPr>
          <a:xfrm>
            <a:off x="432435" y="1005903"/>
            <a:ext cx="4900930" cy="681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9"/>
          <p:cNvSpPr txBox="1"/>
          <p:nvPr>
            <p:ph idx="1" type="subTitle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9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12" type="sldNum"/>
          </p:nvPr>
        </p:nvSpPr>
        <p:spPr>
          <a:xfrm>
            <a:off x="5347970" y="3104757"/>
            <a:ext cx="24892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/24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/>
          <p:nvPr>
            <p:ph type="title"/>
          </p:nvPr>
        </p:nvSpPr>
        <p:spPr>
          <a:xfrm>
            <a:off x="1707260" y="94233"/>
            <a:ext cx="2350135" cy="348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0"/>
          <p:cNvSpPr txBox="1"/>
          <p:nvPr>
            <p:ph idx="1" type="body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0"/>
          <p:cNvSpPr txBox="1"/>
          <p:nvPr>
            <p:ph idx="2" type="body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0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2" type="sldNum"/>
          </p:nvPr>
        </p:nvSpPr>
        <p:spPr>
          <a:xfrm>
            <a:off x="5347970" y="3104757"/>
            <a:ext cx="24892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/24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1e85743bab_0_103"/>
          <p:cNvSpPr txBox="1"/>
          <p:nvPr>
            <p:ph idx="11" type="ftr"/>
          </p:nvPr>
        </p:nvSpPr>
        <p:spPr>
          <a:xfrm>
            <a:off x="1960372" y="3017710"/>
            <a:ext cx="1845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g31e85743bab_0_103"/>
          <p:cNvSpPr txBox="1"/>
          <p:nvPr>
            <p:ph idx="10" type="dt"/>
          </p:nvPr>
        </p:nvSpPr>
        <p:spPr>
          <a:xfrm>
            <a:off x="288290" y="3017710"/>
            <a:ext cx="1326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g31e85743bab_0_103"/>
          <p:cNvSpPr txBox="1"/>
          <p:nvPr>
            <p:ph idx="12" type="sldNum"/>
          </p:nvPr>
        </p:nvSpPr>
        <p:spPr>
          <a:xfrm>
            <a:off x="5347970" y="3104757"/>
            <a:ext cx="245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1e85743bab_0_97"/>
          <p:cNvSpPr txBox="1"/>
          <p:nvPr>
            <p:ph type="title"/>
          </p:nvPr>
        </p:nvSpPr>
        <p:spPr>
          <a:xfrm>
            <a:off x="1565275" y="162305"/>
            <a:ext cx="2635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g31e85743bab_0_97"/>
          <p:cNvSpPr txBox="1"/>
          <p:nvPr>
            <p:ph idx="1" type="body"/>
          </p:nvPr>
        </p:nvSpPr>
        <p:spPr>
          <a:xfrm>
            <a:off x="171399" y="882066"/>
            <a:ext cx="25704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g31e85743bab_0_97"/>
          <p:cNvSpPr txBox="1"/>
          <p:nvPr>
            <p:ph idx="11" type="ftr"/>
          </p:nvPr>
        </p:nvSpPr>
        <p:spPr>
          <a:xfrm>
            <a:off x="1960372" y="3017710"/>
            <a:ext cx="1845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g31e85743bab_0_97"/>
          <p:cNvSpPr txBox="1"/>
          <p:nvPr>
            <p:ph idx="10" type="dt"/>
          </p:nvPr>
        </p:nvSpPr>
        <p:spPr>
          <a:xfrm>
            <a:off x="288290" y="3017710"/>
            <a:ext cx="1326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g31e85743bab_0_97"/>
          <p:cNvSpPr txBox="1"/>
          <p:nvPr>
            <p:ph idx="12" type="sldNum"/>
          </p:nvPr>
        </p:nvSpPr>
        <p:spPr>
          <a:xfrm>
            <a:off x="5347970" y="3104757"/>
            <a:ext cx="245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e85743bab_0_107"/>
          <p:cNvSpPr txBox="1"/>
          <p:nvPr>
            <p:ph type="ctrTitle"/>
          </p:nvPr>
        </p:nvSpPr>
        <p:spPr>
          <a:xfrm>
            <a:off x="1829180" y="165353"/>
            <a:ext cx="1934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31e85743bab_0_107"/>
          <p:cNvSpPr txBox="1"/>
          <p:nvPr>
            <p:ph idx="1" type="subTitle"/>
          </p:nvPr>
        </p:nvSpPr>
        <p:spPr>
          <a:xfrm>
            <a:off x="864870" y="1817116"/>
            <a:ext cx="40362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31e85743bab_0_107"/>
          <p:cNvSpPr txBox="1"/>
          <p:nvPr>
            <p:ph idx="11" type="ftr"/>
          </p:nvPr>
        </p:nvSpPr>
        <p:spPr>
          <a:xfrm>
            <a:off x="1960372" y="3017710"/>
            <a:ext cx="1845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g31e85743bab_0_107"/>
          <p:cNvSpPr txBox="1"/>
          <p:nvPr>
            <p:ph idx="10" type="dt"/>
          </p:nvPr>
        </p:nvSpPr>
        <p:spPr>
          <a:xfrm>
            <a:off x="288290" y="3017710"/>
            <a:ext cx="1326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31e85743bab_0_107"/>
          <p:cNvSpPr txBox="1"/>
          <p:nvPr>
            <p:ph idx="12" type="sldNum"/>
          </p:nvPr>
        </p:nvSpPr>
        <p:spPr>
          <a:xfrm>
            <a:off x="5347970" y="3104757"/>
            <a:ext cx="245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e85743bab_0_113"/>
          <p:cNvSpPr txBox="1"/>
          <p:nvPr>
            <p:ph type="title"/>
          </p:nvPr>
        </p:nvSpPr>
        <p:spPr>
          <a:xfrm>
            <a:off x="1565275" y="162305"/>
            <a:ext cx="2635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31e85743bab_0_113"/>
          <p:cNvSpPr txBox="1"/>
          <p:nvPr>
            <p:ph idx="11" type="ftr"/>
          </p:nvPr>
        </p:nvSpPr>
        <p:spPr>
          <a:xfrm>
            <a:off x="1960372" y="3017710"/>
            <a:ext cx="1845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31e85743bab_0_113"/>
          <p:cNvSpPr txBox="1"/>
          <p:nvPr>
            <p:ph idx="10" type="dt"/>
          </p:nvPr>
        </p:nvSpPr>
        <p:spPr>
          <a:xfrm>
            <a:off x="288290" y="3017710"/>
            <a:ext cx="1326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31e85743bab_0_113"/>
          <p:cNvSpPr txBox="1"/>
          <p:nvPr>
            <p:ph idx="12" type="sldNum"/>
          </p:nvPr>
        </p:nvSpPr>
        <p:spPr>
          <a:xfrm>
            <a:off x="5347970" y="3104757"/>
            <a:ext cx="245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5760719" cy="7193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5"/>
          <p:cNvSpPr txBox="1"/>
          <p:nvPr>
            <p:ph type="title"/>
          </p:nvPr>
        </p:nvSpPr>
        <p:spPr>
          <a:xfrm>
            <a:off x="1707260" y="94233"/>
            <a:ext cx="2350135" cy="348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33466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" type="body"/>
          </p:nvPr>
        </p:nvSpPr>
        <p:spPr>
          <a:xfrm>
            <a:off x="207060" y="633222"/>
            <a:ext cx="5163820" cy="12471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5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35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5"/>
          <p:cNvSpPr txBox="1"/>
          <p:nvPr>
            <p:ph idx="12" type="sldNum"/>
          </p:nvPr>
        </p:nvSpPr>
        <p:spPr>
          <a:xfrm>
            <a:off x="5347970" y="3104757"/>
            <a:ext cx="24892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/24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g31e85743bab_0_9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5760719" cy="7193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g31e85743bab_0_90"/>
          <p:cNvSpPr txBox="1"/>
          <p:nvPr>
            <p:ph type="title"/>
          </p:nvPr>
        </p:nvSpPr>
        <p:spPr>
          <a:xfrm>
            <a:off x="1565275" y="162305"/>
            <a:ext cx="2635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g31e85743bab_0_90"/>
          <p:cNvSpPr txBox="1"/>
          <p:nvPr>
            <p:ph idx="1" type="body"/>
          </p:nvPr>
        </p:nvSpPr>
        <p:spPr>
          <a:xfrm>
            <a:off x="171399" y="882066"/>
            <a:ext cx="25704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g31e85743bab_0_90"/>
          <p:cNvSpPr txBox="1"/>
          <p:nvPr>
            <p:ph idx="11" type="ftr"/>
          </p:nvPr>
        </p:nvSpPr>
        <p:spPr>
          <a:xfrm>
            <a:off x="1960372" y="3017710"/>
            <a:ext cx="1845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g31e85743bab_0_90"/>
          <p:cNvSpPr txBox="1"/>
          <p:nvPr>
            <p:ph idx="10" type="dt"/>
          </p:nvPr>
        </p:nvSpPr>
        <p:spPr>
          <a:xfrm>
            <a:off x="288290" y="3017710"/>
            <a:ext cx="1326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g31e85743bab_0_90"/>
          <p:cNvSpPr txBox="1"/>
          <p:nvPr>
            <p:ph idx="12" type="sldNum"/>
          </p:nvPr>
        </p:nvSpPr>
        <p:spPr>
          <a:xfrm>
            <a:off x="5347970" y="3104757"/>
            <a:ext cx="245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3.xml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3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3.xml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3.xml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3.xml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3.xml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3.xml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3.xml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3.xml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Relationship Id="rId4" Type="http://schemas.openxmlformats.org/officeDocument/2006/relationships/slide" Target="/ppt/slides/slide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3.xml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3.xml"/><Relationship Id="rId4" Type="http://schemas.openxmlformats.org/officeDocument/2006/relationships/image" Target="../media/image27.png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3.xml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slide" Target="/ppt/slides/slide3.xml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3.xml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3.xml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3.xml"/><Relationship Id="rId4" Type="http://schemas.openxmlformats.org/officeDocument/2006/relationships/image" Target="../media/image11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3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slide" Target="/ppt/slides/slide3.xml"/><Relationship Id="rId4" Type="http://schemas.openxmlformats.org/officeDocument/2006/relationships/image" Target="../media/image26.png"/><Relationship Id="rId5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slide" Target="/ppt/slides/slide3.xml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3.xml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slide" Target="/ppt/slides/slide3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hyperlink" Target="http://www.programiz.com/dsa/complete-binary-tree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hyperlink" Target="http://www.programiz.com/dsa/complete-binary-tree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programiz.com/dsa/complete-binary-tree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slide" Target="/ppt/slides/slide3.xml"/><Relationship Id="rId4" Type="http://schemas.openxmlformats.org/officeDocument/2006/relationships/image" Target="../media/image30.png"/><Relationship Id="rId5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slide" Target="/ppt/slides/slide3.xml"/><Relationship Id="rId4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slide" Target="/ppt/slides/slide3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slide" Target="/ppt/slides/slide3.xml"/><Relationship Id="rId4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slide" Target="/ppt/slides/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3.xml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3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Relationship Id="rId4" Type="http://schemas.openxmlformats.org/officeDocument/2006/relationships/image" Target="../media/image4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Relationship Id="rId4" Type="http://schemas.openxmlformats.org/officeDocument/2006/relationships/image" Target="../media/image58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jpg"/><Relationship Id="rId4" Type="http://schemas.openxmlformats.org/officeDocument/2006/relationships/hyperlink" Target="http://www.geeksforgeeks.org/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7.jpg"/><Relationship Id="rId4" Type="http://schemas.openxmlformats.org/officeDocument/2006/relationships/hyperlink" Target="http://www.geeksforgeeks.org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3.xml"/><Relationship Id="rId4" Type="http://schemas.openxmlformats.org/officeDocument/2006/relationships/image" Target="../media/image1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3.xm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3.xml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slide" Target="/ppt/slides/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/>
          <p:nvPr/>
        </p:nvSpPr>
        <p:spPr>
          <a:xfrm>
            <a:off x="1435100" y="1263416"/>
            <a:ext cx="3124200" cy="359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1904" lvl="0" marL="373380" marR="372110" rtl="0" algn="ctr">
              <a:lnSpc>
                <a:spcPct val="1282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D4452"/>
                </a:solidFill>
                <a:latin typeface="Tahoma"/>
                <a:ea typeface="Tahoma"/>
                <a:cs typeface="Tahoma"/>
                <a:sym typeface="Tahoma"/>
              </a:rPr>
              <a:t>Trees &amp; Binary Trees</a:t>
            </a:r>
            <a:endParaRPr b="0" i="0" sz="2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f31d0a28d_0_8"/>
          <p:cNvSpPr txBox="1"/>
          <p:nvPr>
            <p:ph type="title"/>
          </p:nvPr>
        </p:nvSpPr>
        <p:spPr>
          <a:xfrm>
            <a:off x="1707260" y="94233"/>
            <a:ext cx="235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200">
            <a:spAutoFit/>
          </a:bodyPr>
          <a:lstStyle/>
          <a:p>
            <a:pPr indent="0" lvl="0" marL="44513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Trees and forests</a:t>
            </a:r>
            <a:endParaRPr/>
          </a:p>
        </p:txBody>
      </p:sp>
      <p:sp>
        <p:nvSpPr>
          <p:cNvPr id="154" name="Google Shape;154;g31f31d0a28d_0_8"/>
          <p:cNvSpPr txBox="1"/>
          <p:nvPr/>
        </p:nvSpPr>
        <p:spPr>
          <a:xfrm>
            <a:off x="130847" y="2692350"/>
            <a:ext cx="711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5" name="Google Shape;155;g31f31d0a28d_0_8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31f31d0a28d_0_8"/>
          <p:cNvSpPr txBox="1"/>
          <p:nvPr/>
        </p:nvSpPr>
        <p:spPr>
          <a:xfrm>
            <a:off x="264577" y="2934100"/>
            <a:ext cx="53988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g31f31d0a28d_0_8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8" name="Google Shape;158;g31f31d0a28d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585333"/>
            <a:ext cx="5460999" cy="150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f31d0a28d_0_148"/>
          <p:cNvSpPr txBox="1"/>
          <p:nvPr>
            <p:ph type="title"/>
          </p:nvPr>
        </p:nvSpPr>
        <p:spPr>
          <a:xfrm>
            <a:off x="1991222" y="401575"/>
            <a:ext cx="1693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Rooted tree</a:t>
            </a:r>
            <a:endParaRPr/>
          </a:p>
        </p:txBody>
      </p:sp>
      <p:sp>
        <p:nvSpPr>
          <p:cNvPr id="164" name="Google Shape;164;g31f31d0a28d_0_148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5" name="Google Shape;165;g31f31d0a28d_0_148"/>
          <p:cNvSpPr txBox="1"/>
          <p:nvPr/>
        </p:nvSpPr>
        <p:spPr>
          <a:xfrm>
            <a:off x="297202" y="978073"/>
            <a:ext cx="51714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free tree in which </a:t>
            </a: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one node is specially marked as root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In rooted trees, we can talk about parent, child, sibling, subtrees, leaves, internal nodes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Depth and height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are defined for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rooted trees</a:t>
            </a:r>
            <a:endParaRPr b="1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/>
          <p:nvPr>
            <p:ph type="title"/>
          </p:nvPr>
        </p:nvSpPr>
        <p:spPr>
          <a:xfrm>
            <a:off x="1707260" y="94233"/>
            <a:ext cx="2350135" cy="348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464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71" name="Google Shape;171;p7"/>
          <p:cNvSpPr txBox="1"/>
          <p:nvPr/>
        </p:nvSpPr>
        <p:spPr>
          <a:xfrm>
            <a:off x="257948" y="465525"/>
            <a:ext cx="51384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-145415" lvl="0" marL="1581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Root node 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Node without any parent, the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topmost node.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we have access to the root node, we have access to the entire tree. (</a:t>
            </a:r>
            <a:r>
              <a:rPr b="0" i="0" lang="en-US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similar to head of linked list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5415" lvl="0" marL="1581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Leaf: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node without child / children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"/>
          <p:cNvSpPr txBox="1"/>
          <p:nvPr/>
        </p:nvSpPr>
        <p:spPr>
          <a:xfrm>
            <a:off x="125374" y="2760295"/>
            <a:ext cx="5138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716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8415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5393563" y="3104757"/>
            <a:ext cx="18288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6/21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4375" y="1189350"/>
            <a:ext cx="2173010" cy="1609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f31d0a28d_0_112"/>
          <p:cNvSpPr txBox="1"/>
          <p:nvPr>
            <p:ph type="title"/>
          </p:nvPr>
        </p:nvSpPr>
        <p:spPr>
          <a:xfrm>
            <a:off x="2341004" y="94225"/>
            <a:ext cx="1540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81" name="Google Shape;181;g31f31d0a28d_0_112"/>
          <p:cNvSpPr txBox="1"/>
          <p:nvPr/>
        </p:nvSpPr>
        <p:spPr>
          <a:xfrm>
            <a:off x="257350" y="418600"/>
            <a:ext cx="2681700" cy="20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5415" lvl="0" marL="158115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Internal nodes: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root node and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non-leaf nodes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Nodes A is root, and 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B, </a:t>
            </a:r>
            <a:r>
              <a:rPr lang="en-US" sz="1100">
                <a:solidFill>
                  <a:schemeClr val="dk1"/>
                </a:solidFill>
              </a:rPr>
              <a:t>C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1100">
                <a:solidFill>
                  <a:schemeClr val="dk1"/>
                </a:solidFill>
              </a:rPr>
              <a:t>F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non-leaf nodes.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5415" lvl="0" marL="158115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Thus, A</a:t>
            </a:r>
            <a:r>
              <a:rPr lang="en-US" sz="1100">
                <a:solidFill>
                  <a:schemeClr val="dk1"/>
                </a:solidFill>
              </a:rPr>
              <a:t>,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B, </a:t>
            </a:r>
            <a:r>
              <a:rPr lang="en-US" sz="1100">
                <a:solidFill>
                  <a:schemeClr val="dk1"/>
                </a:solidFill>
              </a:rPr>
              <a:t>C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>
                <a:solidFill>
                  <a:schemeClr val="dk1"/>
                </a:solidFill>
              </a:rPr>
              <a:t>F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internal nodes.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2" name="Google Shape;182;g31f31d0a28d_0_112"/>
          <p:cNvSpPr/>
          <p:nvPr/>
        </p:nvSpPr>
        <p:spPr>
          <a:xfrm>
            <a:off x="139445" y="2939033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31f31d0a28d_0_112"/>
          <p:cNvSpPr txBox="1"/>
          <p:nvPr/>
        </p:nvSpPr>
        <p:spPr>
          <a:xfrm>
            <a:off x="125374" y="2774316"/>
            <a:ext cx="51384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7780" marR="0" rtl="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4" name="Google Shape;184;g31f31d0a28d_0_112"/>
          <p:cNvSpPr txBox="1"/>
          <p:nvPr/>
        </p:nvSpPr>
        <p:spPr>
          <a:xfrm>
            <a:off x="5393182" y="3104757"/>
            <a:ext cx="1830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7/21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5" name="Google Shape;185;g31f31d0a28d_0_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6125" y="643700"/>
            <a:ext cx="2790826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 txBox="1"/>
          <p:nvPr/>
        </p:nvSpPr>
        <p:spPr>
          <a:xfrm>
            <a:off x="124550" y="227675"/>
            <a:ext cx="55167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</a:t>
            </a:r>
            <a:r>
              <a:rPr b="1" lang="en-US" sz="1100">
                <a:solidFill>
                  <a:schemeClr val="dk1"/>
                </a:solidFill>
              </a:rPr>
              <a:t>Subtree</a:t>
            </a:r>
            <a:r>
              <a:rPr lang="en-US" sz="1100">
                <a:solidFill>
                  <a:srgbClr val="334669"/>
                </a:solidFill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tree that is the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child of a Node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tree can be further divided into subtrees with respect to a particular node.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Here, node</a:t>
            </a:r>
            <a:r>
              <a:rPr lang="en-US" sz="1100">
                <a:solidFill>
                  <a:schemeClr val="dk1"/>
                </a:solidFill>
              </a:rPr>
              <a:t>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has three subtrees that are shown on the right side.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139445" y="2939033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8"/>
          <p:cNvSpPr txBox="1"/>
          <p:nvPr/>
        </p:nvSpPr>
        <p:spPr>
          <a:xfrm>
            <a:off x="125374" y="2774316"/>
            <a:ext cx="51384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716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7780" marR="0" rtl="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5393182" y="3104757"/>
            <a:ext cx="18288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7/21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4" name="Google Shape;19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325" y="1100900"/>
            <a:ext cx="5400551" cy="180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8"/>
          <p:cNvSpPr txBox="1"/>
          <p:nvPr>
            <p:ph type="title"/>
          </p:nvPr>
        </p:nvSpPr>
        <p:spPr>
          <a:xfrm>
            <a:off x="2204929" y="73700"/>
            <a:ext cx="1540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Terminology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f31d0a28d_0_19"/>
          <p:cNvSpPr txBox="1"/>
          <p:nvPr>
            <p:ph type="title"/>
          </p:nvPr>
        </p:nvSpPr>
        <p:spPr>
          <a:xfrm>
            <a:off x="1707260" y="94233"/>
            <a:ext cx="235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464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201" name="Google Shape;201;g31f31d0a28d_0_19"/>
          <p:cNvSpPr txBox="1"/>
          <p:nvPr/>
        </p:nvSpPr>
        <p:spPr>
          <a:xfrm>
            <a:off x="255173" y="368725"/>
            <a:ext cx="5138400" cy="19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5415" lvl="0" marL="158115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Parent-Child node: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is a parent of B and B is a child of A, if an edge points from A to B. 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node can have </a:t>
            </a:r>
            <a: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only one parent</a:t>
            </a:r>
            <a:b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1" i="0" sz="12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parent, children: B, C, D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 parent, child: E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 parent, children: F, G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F parent, child: H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2" name="Google Shape;202;g31f31d0a28d_0_19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31f31d0a28d_0_19"/>
          <p:cNvSpPr txBox="1"/>
          <p:nvPr/>
        </p:nvSpPr>
        <p:spPr>
          <a:xfrm>
            <a:off x="125374" y="2760295"/>
            <a:ext cx="5138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8415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4" name="Google Shape;204;g31f31d0a28d_0_19"/>
          <p:cNvSpPr txBox="1"/>
          <p:nvPr/>
        </p:nvSpPr>
        <p:spPr>
          <a:xfrm>
            <a:off x="5393563" y="3104757"/>
            <a:ext cx="1830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6/21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5" name="Google Shape;205;g31f31d0a28d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7175" y="1185850"/>
            <a:ext cx="2026600" cy="15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f31d0a28d_0_32"/>
          <p:cNvSpPr txBox="1"/>
          <p:nvPr>
            <p:ph type="title"/>
          </p:nvPr>
        </p:nvSpPr>
        <p:spPr>
          <a:xfrm>
            <a:off x="1707260" y="94233"/>
            <a:ext cx="235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464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211" name="Google Shape;211;g31f31d0a28d_0_32"/>
          <p:cNvSpPr txBox="1"/>
          <p:nvPr/>
        </p:nvSpPr>
        <p:spPr>
          <a:xfrm>
            <a:off x="255173" y="150025"/>
            <a:ext cx="51384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1" i="0" sz="12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5415" lvl="0" marL="15811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Siblings: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Two nodes having the </a:t>
            </a:r>
            <a: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same parent</a:t>
            </a:r>
            <a:endParaRPr b="1" i="0" sz="12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parent, Siblings: B, C, D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 parent,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Siblings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: F, G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2" name="Google Shape;212;g31f31d0a28d_0_32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31f31d0a28d_0_32"/>
          <p:cNvSpPr txBox="1"/>
          <p:nvPr/>
        </p:nvSpPr>
        <p:spPr>
          <a:xfrm>
            <a:off x="125374" y="2760295"/>
            <a:ext cx="5138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716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8415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4" name="Google Shape;214;g31f31d0a28d_0_32"/>
          <p:cNvSpPr txBox="1"/>
          <p:nvPr/>
        </p:nvSpPr>
        <p:spPr>
          <a:xfrm>
            <a:off x="5393563" y="3104757"/>
            <a:ext cx="1830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6/21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5" name="Google Shape;215;g31f31d0a28d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9875" y="1082275"/>
            <a:ext cx="2553698" cy="18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f31d0a28d_0_41"/>
          <p:cNvSpPr txBox="1"/>
          <p:nvPr>
            <p:ph type="title"/>
          </p:nvPr>
        </p:nvSpPr>
        <p:spPr>
          <a:xfrm>
            <a:off x="1707260" y="94233"/>
            <a:ext cx="235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464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221" name="Google Shape;221;g31f31d0a28d_0_41"/>
          <p:cNvSpPr txBox="1"/>
          <p:nvPr/>
        </p:nvSpPr>
        <p:spPr>
          <a:xfrm>
            <a:off x="255173" y="150025"/>
            <a:ext cx="5138400" cy="19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1" i="0" sz="12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5415" lvl="0" marL="15811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link between two nodes.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 tree has </a:t>
            </a:r>
            <a:r>
              <a:rPr b="1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number of nodes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it will have </a:t>
            </a:r>
            <a:r>
              <a:rPr b="1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(n-1) number of edges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Here, we have </a:t>
            </a:r>
            <a:r>
              <a:rPr b="0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nodes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edges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total.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Path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Consecutive edges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the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node to the destination node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Question: Path from node A to E? 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A→B→E. 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2" name="Google Shape;222;g31f31d0a28d_0_41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31f31d0a28d_0_41"/>
          <p:cNvSpPr txBox="1"/>
          <p:nvPr/>
        </p:nvSpPr>
        <p:spPr>
          <a:xfrm>
            <a:off x="125374" y="2760295"/>
            <a:ext cx="5138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716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8415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4" name="Google Shape;224;g31f31d0a28d_0_41"/>
          <p:cNvSpPr txBox="1"/>
          <p:nvPr/>
        </p:nvSpPr>
        <p:spPr>
          <a:xfrm>
            <a:off x="5393563" y="3104757"/>
            <a:ext cx="1830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6/21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5" name="Google Shape;225;g31f31d0a28d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0" y="1765275"/>
            <a:ext cx="1877100" cy="13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f31d0a28d_0_50"/>
          <p:cNvSpPr txBox="1"/>
          <p:nvPr>
            <p:ph type="title"/>
          </p:nvPr>
        </p:nvSpPr>
        <p:spPr>
          <a:xfrm>
            <a:off x="1707260" y="94233"/>
            <a:ext cx="235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464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231" name="Google Shape;231;g31f31d0a28d_0_50"/>
          <p:cNvSpPr txBox="1"/>
          <p:nvPr/>
        </p:nvSpPr>
        <p:spPr>
          <a:xfrm>
            <a:off x="255173" y="150025"/>
            <a:ext cx="5138400" cy="30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1" i="0" sz="12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5415" lvl="0" marL="15811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Degree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total number of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children of a node 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5415" lvl="0" marL="15811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degree of node A is 3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5415" lvl="0" marL="15811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degree of node B is 1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5415" lvl="0" marL="15811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degree of node E is 0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degree of node C is 2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degree of node F is 1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degree of node H is 0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degree of node G is 0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degree of node D is 0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31f31d0a28d_0_50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31f31d0a28d_0_50"/>
          <p:cNvSpPr txBox="1"/>
          <p:nvPr/>
        </p:nvSpPr>
        <p:spPr>
          <a:xfrm>
            <a:off x="125374" y="2760295"/>
            <a:ext cx="5138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716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8415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4" name="Google Shape;234;g31f31d0a28d_0_50"/>
          <p:cNvSpPr txBox="1"/>
          <p:nvPr/>
        </p:nvSpPr>
        <p:spPr>
          <a:xfrm>
            <a:off x="5393563" y="3104757"/>
            <a:ext cx="1830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6/21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35" name="Google Shape;235;g31f31d0a28d_0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7000" y="1070225"/>
            <a:ext cx="1877100" cy="13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"/>
          <p:cNvSpPr txBox="1"/>
          <p:nvPr>
            <p:ph type="title"/>
          </p:nvPr>
        </p:nvSpPr>
        <p:spPr>
          <a:xfrm>
            <a:off x="1879099" y="111300"/>
            <a:ext cx="2465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Depth/Level of a tree</a:t>
            </a:r>
            <a:endParaRPr/>
          </a:p>
        </p:txBody>
      </p:sp>
      <p:sp>
        <p:nvSpPr>
          <p:cNvPr id="241" name="Google Shape;241;p9"/>
          <p:cNvSpPr txBox="1"/>
          <p:nvPr/>
        </p:nvSpPr>
        <p:spPr>
          <a:xfrm>
            <a:off x="257962" y="454278"/>
            <a:ext cx="52623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575">
            <a:spAutoFit/>
          </a:bodyPr>
          <a:lstStyle/>
          <a:p>
            <a:pPr indent="-144780" lvl="0" marL="157480" marR="508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The level (or depth) of a node n is equal to 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the </a:t>
            </a:r>
            <a: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number of edges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from the </a:t>
            </a:r>
            <a: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root to that node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2" name="Google Shape;2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4325" y="946350"/>
            <a:ext cx="2073725" cy="183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9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9"/>
          <p:cNvSpPr txBox="1"/>
          <p:nvPr/>
        </p:nvSpPr>
        <p:spPr>
          <a:xfrm>
            <a:off x="87274" y="2764942"/>
            <a:ext cx="52146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0800" marR="0" rtl="0" algn="l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5</a:t>
            </a:r>
            <a:endParaRPr b="0" baseline="3000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21526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5</a:t>
            </a:r>
            <a:r>
              <a:rPr b="0" i="0" lang="en-US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Brad Miller, David Ranum, Problem Solving with Algorithms and Data Structures, Release 3.0, 2013</a:t>
            </a:r>
            <a:endParaRPr b="0" i="0" sz="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130860" y="3104757"/>
            <a:ext cx="83756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5373370" y="3109223"/>
            <a:ext cx="174625" cy="111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8/21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 txBox="1"/>
          <p:nvPr/>
        </p:nvSpPr>
        <p:spPr>
          <a:xfrm>
            <a:off x="2476624" y="157725"/>
            <a:ext cx="1266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rebuchet MS"/>
                <a:ea typeface="Trebuchet MS"/>
                <a:cs typeface="Trebuchet MS"/>
                <a:sym typeface="Trebuchet MS"/>
              </a:rPr>
              <a:t>Overview</a:t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" name="Google Shape;85;p2"/>
          <p:cNvSpPr txBox="1"/>
          <p:nvPr/>
        </p:nvSpPr>
        <p:spPr>
          <a:xfrm>
            <a:off x="125376" y="1251050"/>
            <a:ext cx="34455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-342265" lvl="0" marL="3549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400"/>
              <a:buFont typeface="Tahoma"/>
              <a:buAutoNum type="arabicPeriod"/>
            </a:pPr>
            <a:r>
              <a:rPr b="0" i="0" lang="en-US" sz="14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Trees Ch 10.4, 12.1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265" lvl="0" marL="354965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334669"/>
              </a:buClr>
              <a:buSzPts val="1400"/>
              <a:buFont typeface="Tahoma"/>
              <a:buAutoNum type="arabicPeriod"/>
            </a:pPr>
            <a:r>
              <a:rPr b="0" i="0" lang="en-US" sz="14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Representing rooted trees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265" lvl="0" marL="354965" marR="0" rtl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334669"/>
              </a:buClr>
              <a:buSzPts val="1400"/>
              <a:buFont typeface="Tahoma"/>
              <a:buAutoNum type="arabicPeriod"/>
            </a:pPr>
            <a:r>
              <a:rPr b="0" i="0" lang="en-US" sz="14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Binary trees Ch 12.2–3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f31d0a28d_0_60"/>
          <p:cNvSpPr txBox="1"/>
          <p:nvPr>
            <p:ph type="title"/>
          </p:nvPr>
        </p:nvSpPr>
        <p:spPr>
          <a:xfrm>
            <a:off x="1879099" y="111300"/>
            <a:ext cx="2465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Depth/Level of a tree</a:t>
            </a:r>
            <a:endParaRPr/>
          </a:p>
        </p:txBody>
      </p:sp>
      <p:sp>
        <p:nvSpPr>
          <p:cNvPr id="252" name="Google Shape;252;g31f31d0a28d_0_60"/>
          <p:cNvSpPr txBox="1"/>
          <p:nvPr/>
        </p:nvSpPr>
        <p:spPr>
          <a:xfrm>
            <a:off x="251762" y="385803"/>
            <a:ext cx="52623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575">
            <a:spAutoFit/>
          </a:bodyPr>
          <a:lstStyle/>
          <a:p>
            <a:pPr indent="-144780" lvl="0" marL="157480" marR="508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The level (or depth) of a node n is equal to the </a:t>
            </a:r>
            <a: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number of edges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from the </a:t>
            </a:r>
            <a: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root to that node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3" name="Google Shape;253;g31f31d0a28d_0_60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31f31d0a28d_0_60"/>
          <p:cNvSpPr txBox="1"/>
          <p:nvPr/>
        </p:nvSpPr>
        <p:spPr>
          <a:xfrm>
            <a:off x="87274" y="2764942"/>
            <a:ext cx="52146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1526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g31f31d0a28d_0_60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6" name="Google Shape;256;g31f31d0a28d_0_60"/>
          <p:cNvSpPr txBox="1"/>
          <p:nvPr/>
        </p:nvSpPr>
        <p:spPr>
          <a:xfrm>
            <a:off x="5373370" y="3109223"/>
            <a:ext cx="1746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8/21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7" name="Google Shape;257;g31f31d0a28d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7150" y="1015850"/>
            <a:ext cx="2434975" cy="154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"/>
          <p:cNvSpPr txBox="1"/>
          <p:nvPr>
            <p:ph type="title"/>
          </p:nvPr>
        </p:nvSpPr>
        <p:spPr>
          <a:xfrm>
            <a:off x="1423802" y="94225"/>
            <a:ext cx="2155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Height of a tree</a:t>
            </a:r>
            <a:endParaRPr/>
          </a:p>
        </p:txBody>
      </p:sp>
      <p:sp>
        <p:nvSpPr>
          <p:cNvPr id="263" name="Google Shape;263;p10"/>
          <p:cNvSpPr txBox="1"/>
          <p:nvPr/>
        </p:nvSpPr>
        <p:spPr>
          <a:xfrm>
            <a:off x="39475" y="426350"/>
            <a:ext cx="56922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39065" lvl="0" marL="15811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Height: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The length of the 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longest path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from a </a:t>
            </a:r>
            <a:r>
              <a:rPr b="1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node to one of its leaf nodes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9065" lvl="0" marL="15811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The height of a Tree is equal to the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maximum level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of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any node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in tree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1" marL="9144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If a tree consist of </a:t>
            </a:r>
            <a:r>
              <a:rPr b="1" i="0" lang="en-US" sz="11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only the root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its </a:t>
            </a:r>
            <a:r>
              <a:rPr b="1" i="0" lang="en-US" sz="11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height is 0</a:t>
            </a:r>
            <a:endParaRPr b="1" i="0" sz="11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1" marL="914400" marR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Otherwise the height is 1 greater than the height of its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tallest subtrees</a:t>
            </a:r>
            <a:endParaRPr b="1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9065" lvl="0" marL="158115" marR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Tahoma"/>
              <a:buChar char="•"/>
            </a:pP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Height = max(all subtree levels) [shortcut]</a:t>
            </a:r>
            <a:endParaRPr b="1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39445" y="3025901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0"/>
          <p:cNvSpPr txBox="1"/>
          <p:nvPr/>
        </p:nvSpPr>
        <p:spPr>
          <a:xfrm>
            <a:off x="108508" y="2815844"/>
            <a:ext cx="51891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endParaRPr b="0" baseline="3000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202565" marR="0" rtl="0" algn="l">
              <a:lnSpc>
                <a:spcPct val="11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Brad Miller, David Ranum, Problem Solving with Algorithms and Data Structures, Release 3.0, 2013</a:t>
            </a:r>
            <a:endParaRPr b="0" i="0" sz="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130860" y="3104757"/>
            <a:ext cx="83756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67" name="Google Shape;267;p10"/>
          <p:cNvPicPr preferRelativeResize="0"/>
          <p:nvPr/>
        </p:nvPicPr>
        <p:blipFill rotWithShape="1">
          <a:blip r:embed="rId4">
            <a:alphaModFix/>
          </a:blip>
          <a:srcRect b="0" l="0" r="0" t="17430"/>
          <a:stretch/>
        </p:blipFill>
        <p:spPr>
          <a:xfrm>
            <a:off x="869025" y="1579125"/>
            <a:ext cx="1307856" cy="11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63525" y="1297863"/>
            <a:ext cx="1714076" cy="160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f31d0a28d_0_99"/>
          <p:cNvSpPr txBox="1"/>
          <p:nvPr>
            <p:ph type="title"/>
          </p:nvPr>
        </p:nvSpPr>
        <p:spPr>
          <a:xfrm>
            <a:off x="1423802" y="94225"/>
            <a:ext cx="2155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Height of a tree</a:t>
            </a:r>
            <a:endParaRPr/>
          </a:p>
        </p:txBody>
      </p:sp>
      <p:sp>
        <p:nvSpPr>
          <p:cNvPr id="274" name="Google Shape;274;g31f31d0a28d_0_99"/>
          <p:cNvSpPr txBox="1"/>
          <p:nvPr/>
        </p:nvSpPr>
        <p:spPr>
          <a:xfrm>
            <a:off x="39475" y="426350"/>
            <a:ext cx="5692200" cy="19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Height: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length of the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longest path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a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 to one of its leaf nodes 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node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to the leaf nodes there are four paths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A→B→E (edges=2)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A→C→F→H (edges=3)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A→C→G (edges=2)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A→D (edges=1)</a:t>
            </a: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A→C→F→H is the longest path. (edges=3)</a:t>
            </a: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Hence, the height of Node A is 3.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31f31d0a28d_0_99"/>
          <p:cNvSpPr/>
          <p:nvPr/>
        </p:nvSpPr>
        <p:spPr>
          <a:xfrm>
            <a:off x="139445" y="3025901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31f31d0a28d_0_99"/>
          <p:cNvSpPr txBox="1"/>
          <p:nvPr/>
        </p:nvSpPr>
        <p:spPr>
          <a:xfrm>
            <a:off x="108508" y="2815844"/>
            <a:ext cx="518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202565" marR="0" rtl="0" algn="l">
              <a:lnSpc>
                <a:spcPct val="11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7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Brad Miller, David Ranum, Problem Solving with Algorithms and Data Structures, Release 3.0, 2013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g31f31d0a28d_0_99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8" name="Google Shape;278;g31f31d0a28d_0_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8950" y="787425"/>
            <a:ext cx="2217250" cy="140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"/>
          <p:cNvSpPr txBox="1"/>
          <p:nvPr>
            <p:ph type="title"/>
          </p:nvPr>
        </p:nvSpPr>
        <p:spPr>
          <a:xfrm>
            <a:off x="1900172" y="281975"/>
            <a:ext cx="1693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Home work</a:t>
            </a:r>
            <a:endParaRPr/>
          </a:p>
        </p:txBody>
      </p:sp>
      <p:sp>
        <p:nvSpPr>
          <p:cNvPr id="284" name="Google Shape;284;p11"/>
          <p:cNvSpPr txBox="1"/>
          <p:nvPr/>
        </p:nvSpPr>
        <p:spPr>
          <a:xfrm>
            <a:off x="130860" y="3104757"/>
            <a:ext cx="83756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5" name="Google Shape;28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963" y="1118950"/>
            <a:ext cx="473392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1"/>
          <p:cNvSpPr txBox="1"/>
          <p:nvPr/>
        </p:nvSpPr>
        <p:spPr>
          <a:xfrm>
            <a:off x="236825" y="656400"/>
            <a:ext cx="536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the level, depth, height and degree of the specified nodes of the following tree.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f31d0a28d_0_159"/>
          <p:cNvSpPr txBox="1"/>
          <p:nvPr>
            <p:ph type="title"/>
          </p:nvPr>
        </p:nvSpPr>
        <p:spPr>
          <a:xfrm>
            <a:off x="1895484" y="102475"/>
            <a:ext cx="1693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Home work</a:t>
            </a:r>
            <a:endParaRPr/>
          </a:p>
        </p:txBody>
      </p:sp>
      <p:sp>
        <p:nvSpPr>
          <p:cNvPr id="292" name="Google Shape;292;g31f31d0a28d_0_159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3" name="Google Shape;293;g31f31d0a28d_0_159"/>
          <p:cNvSpPr txBox="1"/>
          <p:nvPr/>
        </p:nvSpPr>
        <p:spPr>
          <a:xfrm>
            <a:off x="202850" y="428575"/>
            <a:ext cx="53601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Depth/Level: root to node (no of edges in between)</a:t>
            </a:r>
            <a:endParaRPr b="0" i="0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Degree: no of children</a:t>
            </a:r>
            <a:endParaRPr b="0" i="0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Height: node to leaf node (max(no of edges))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g31f31d0a28d_0_159" title="tree_terminologi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50" y="1267700"/>
            <a:ext cx="4712016" cy="1627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"/>
          <p:cNvSpPr txBox="1"/>
          <p:nvPr>
            <p:ph type="title"/>
          </p:nvPr>
        </p:nvSpPr>
        <p:spPr>
          <a:xfrm>
            <a:off x="1973054" y="97625"/>
            <a:ext cx="1727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binary tree</a:t>
            </a:r>
            <a:endParaRPr/>
          </a:p>
        </p:txBody>
      </p:sp>
      <p:sp>
        <p:nvSpPr>
          <p:cNvPr id="300" name="Google Shape;300;p12"/>
          <p:cNvSpPr txBox="1"/>
          <p:nvPr/>
        </p:nvSpPr>
        <p:spPr>
          <a:xfrm>
            <a:off x="130860" y="3104757"/>
            <a:ext cx="83756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1" name="Google Shape;301;p12"/>
          <p:cNvSpPr txBox="1"/>
          <p:nvPr/>
        </p:nvSpPr>
        <p:spPr>
          <a:xfrm>
            <a:off x="231325" y="395425"/>
            <a:ext cx="51165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tree is a binary tree if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node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has</a:t>
            </a:r>
            <a:r>
              <a:rPr b="1" i="0" lang="en-US" sz="9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at most 2 children. (0 child, 1 child or 2 children)</a:t>
            </a:r>
            <a:br>
              <a:rPr b="1" i="0" lang="en-US" sz="9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binary tree is </a:t>
            </a:r>
            <a:r>
              <a:rPr b="0" i="1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rooted tree in which every node has at most two children</a:t>
            </a: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i="0" sz="9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binary tree (B</a:t>
            </a:r>
            <a: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T) </a:t>
            </a: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is a structure defined on a finite set of nodes that either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79375" lvl="0" marL="568325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ahoma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contains no nodes, or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88900" lvl="0" marL="577850" marR="0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ahoma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is composed of </a:t>
            </a:r>
            <a:r>
              <a:rPr b="1" i="0" lang="en-US" sz="9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three disjoint sets of nodes</a:t>
            </a: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80008" lvl="1" marL="102616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ahoma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root node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80008" lvl="1" marL="1026160" marR="0" rtl="0" algn="l">
              <a:lnSpc>
                <a:spcPct val="100000"/>
              </a:lnSpc>
              <a:spcBef>
                <a:spcPts val="15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ahoma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binary tree</a:t>
            </a: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called </a:t>
            </a:r>
            <a: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left subtree</a:t>
            </a:r>
            <a:endParaRPr b="1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80008" lvl="1" marL="1026160" marR="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ahoma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binary tree</a:t>
            </a: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called </a:t>
            </a:r>
            <a: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right subtree</a:t>
            </a:r>
            <a:endParaRPr b="1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2" name="Google Shape;30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275" y="1994875"/>
            <a:ext cx="4754600" cy="118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f3909bee7_5_1"/>
          <p:cNvSpPr txBox="1"/>
          <p:nvPr>
            <p:ph type="title"/>
          </p:nvPr>
        </p:nvSpPr>
        <p:spPr>
          <a:xfrm>
            <a:off x="1967379" y="120325"/>
            <a:ext cx="1727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binary tree</a:t>
            </a:r>
            <a:endParaRPr/>
          </a:p>
        </p:txBody>
      </p:sp>
      <p:sp>
        <p:nvSpPr>
          <p:cNvPr id="308" name="Google Shape;308;g31f3909bee7_5_1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9" name="Google Shape;309;g31f3909bee7_5_1"/>
          <p:cNvSpPr txBox="1"/>
          <p:nvPr/>
        </p:nvSpPr>
        <p:spPr>
          <a:xfrm>
            <a:off x="231325" y="458800"/>
            <a:ext cx="51165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tree is a binary tree if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node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has</a:t>
            </a:r>
            <a:r>
              <a:rPr b="1" i="0" lang="en-US" sz="9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at most 2 children.</a:t>
            </a:r>
            <a:endParaRPr b="1" i="0" sz="9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binary tree (B</a:t>
            </a: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T) is a structure defined on a finite set of nodes that either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79375" lvl="0" marL="568325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ahoma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contains no nodes, or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88900" lvl="0" marL="577850" marR="0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ahoma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is composed of </a:t>
            </a:r>
            <a:r>
              <a:rPr b="1" i="0" lang="en-US" sz="9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three disjoint sets of nodes</a:t>
            </a: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80008" lvl="1" marL="102616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ahoma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root node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80008" lvl="1" marL="1026160" marR="0" rtl="0" algn="l">
              <a:lnSpc>
                <a:spcPct val="100000"/>
              </a:lnSpc>
              <a:spcBef>
                <a:spcPts val="15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ahoma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binary tree</a:t>
            </a: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called </a:t>
            </a:r>
            <a: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left subtree</a:t>
            </a:r>
            <a:endParaRPr b="1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80008" lvl="1" marL="1026160" marR="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ahoma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binary tree</a:t>
            </a: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called </a:t>
            </a:r>
            <a: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right subtree</a:t>
            </a:r>
            <a:endParaRPr b="1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0" name="Google Shape;310;g31f3909bee7_5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274" y="1808875"/>
            <a:ext cx="4754600" cy="13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31f3909bee7_5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0"/>
            <a:ext cx="5765800" cy="3244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f334dfcb5_0_82"/>
          <p:cNvSpPr txBox="1"/>
          <p:nvPr>
            <p:ph type="title"/>
          </p:nvPr>
        </p:nvSpPr>
        <p:spPr>
          <a:xfrm>
            <a:off x="1331098" y="120325"/>
            <a:ext cx="27516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Characteristics of a Binary Tree</a:t>
            </a:r>
            <a:endParaRPr/>
          </a:p>
        </p:txBody>
      </p:sp>
      <p:sp>
        <p:nvSpPr>
          <p:cNvPr id="317" name="Google Shape;317;g31f334dfcb5_0_82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8" name="Google Shape;318;g31f334dfcb5_0_82"/>
          <p:cNvSpPr txBox="1"/>
          <p:nvPr/>
        </p:nvSpPr>
        <p:spPr>
          <a:xfrm>
            <a:off x="561025" y="416127"/>
            <a:ext cx="49116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node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have </a:t>
            </a:r>
            <a:r>
              <a:rPr b="1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most two child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nodes</a:t>
            </a:r>
            <a:b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 Relationships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nodes: n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nodes: n+1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edges: 2n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edges: n−1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edges: n+1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Binary Tree Properties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[memorisation not </a:t>
            </a:r>
            <a:r>
              <a:rPr lang="en-US" sz="1200">
                <a:solidFill>
                  <a:schemeClr val="dk1"/>
                </a:solidFill>
              </a:rPr>
              <a:t>needed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nodes in height h: 2^(h+1)−1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nodes at level i: 2^i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f334dfcb5_0_93"/>
          <p:cNvSpPr txBox="1"/>
          <p:nvPr>
            <p:ph type="title"/>
          </p:nvPr>
        </p:nvSpPr>
        <p:spPr>
          <a:xfrm>
            <a:off x="1797048" y="150375"/>
            <a:ext cx="27516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Binary Tree</a:t>
            </a:r>
            <a:endParaRPr/>
          </a:p>
        </p:txBody>
      </p:sp>
      <p:sp>
        <p:nvSpPr>
          <p:cNvPr id="324" name="Google Shape;324;g31f334dfcb5_0_93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5" name="Google Shape;325;g31f334dfcb5_0_93"/>
          <p:cNvSpPr txBox="1"/>
          <p:nvPr/>
        </p:nvSpPr>
        <p:spPr>
          <a:xfrm>
            <a:off x="179275" y="379277"/>
            <a:ext cx="49116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Full/Strict Binary Tree: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nodes (every node except the leaf nodes) have two children.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-"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node has either</a:t>
            </a:r>
            <a:r>
              <a:rPr b="1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0 or 2 children </a:t>
            </a:r>
            <a:endParaRPr b="1" i="0" sz="10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binary tree that maintains the following condition is a full binary tree: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No of leaf nodes = no of internal nodes + 1</a:t>
            </a:r>
            <a:b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g31f334dfcb5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950" y="1641925"/>
            <a:ext cx="3055442" cy="9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31f334dfcb5_0_93"/>
          <p:cNvSpPr txBox="1"/>
          <p:nvPr/>
        </p:nvSpPr>
        <p:spPr>
          <a:xfrm>
            <a:off x="621350" y="2415738"/>
            <a:ext cx="45231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8" name="Google Shape;328;g31f334dfcb5_0_93"/>
          <p:cNvGraphicFramePr/>
          <p:nvPr/>
        </p:nvGraphicFramePr>
        <p:xfrm>
          <a:off x="179275" y="255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{F03FE580-8964-4DC4-98F9-952E86A29118}</a:tableStyleId>
              </a:tblPr>
              <a:tblGrid>
                <a:gridCol w="1804775"/>
                <a:gridCol w="1804775"/>
                <a:gridCol w="18047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In the left tree, there are 3 internal nodes and 4 leaf nodes.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In the 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middle</a:t>
                      </a: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 tree, there are 7 internal nodes and 8 leaf nodes.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In the right tree, there are 6 internal nodes and 7 leaf nodes.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29" name="Google Shape;329;g31f334dfcb5_0_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2065" y="1497950"/>
            <a:ext cx="1585309" cy="91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f334dfcb5_0_107"/>
          <p:cNvSpPr txBox="1"/>
          <p:nvPr>
            <p:ph type="title"/>
          </p:nvPr>
        </p:nvSpPr>
        <p:spPr>
          <a:xfrm>
            <a:off x="1835298" y="98150"/>
            <a:ext cx="27516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Binary Tree</a:t>
            </a:r>
            <a:endParaRPr/>
          </a:p>
        </p:txBody>
      </p:sp>
      <p:sp>
        <p:nvSpPr>
          <p:cNvPr id="335" name="Google Shape;335;g31f334dfcb5_0_107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6" name="Google Shape;336;g31f334dfcb5_0_107"/>
          <p:cNvSpPr txBox="1"/>
          <p:nvPr/>
        </p:nvSpPr>
        <p:spPr>
          <a:xfrm>
            <a:off x="226350" y="285625"/>
            <a:ext cx="5425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 Binary Tree: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levels are completely filled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except the lowest,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every node should reside on the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left side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can we identify a complete binary tree?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-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internal nodes with two children.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-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an internal node has one child, </a:t>
            </a:r>
            <a:r>
              <a:rPr b="1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must be on the left.</a:t>
            </a:r>
            <a:endParaRPr b="1" i="0" sz="10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7" name="Google Shape;337;g31f334dfcb5_0_107"/>
          <p:cNvGraphicFramePr/>
          <p:nvPr/>
        </p:nvGraphicFramePr>
        <p:xfrm>
          <a:off x="169775" y="241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{F03FE580-8964-4DC4-98F9-952E86A29118}</a:tableStyleId>
              </a:tblPr>
              <a:tblGrid>
                <a:gridCol w="1682800"/>
                <a:gridCol w="1782075"/>
                <a:gridCol w="17820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In the leftmost tree, all internal nodes have two children.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In the 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middle</a:t>
                      </a: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 tree, all internal nodes except one have two children. The single internal node with one child has it on the left.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In the rightmost tree, all internal nodes except one have two children. The single internal node with one child has it on the left.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38" name="Google Shape;338;g31f334dfcb5_0_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50" y="1438162"/>
            <a:ext cx="3017550" cy="9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31f334dfcb5_0_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4500" y="1320125"/>
            <a:ext cx="1557701" cy="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>
            <p:ph type="title"/>
          </p:nvPr>
        </p:nvSpPr>
        <p:spPr>
          <a:xfrm>
            <a:off x="2121106" y="157725"/>
            <a:ext cx="1077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Graphs</a:t>
            </a:r>
            <a:endParaRPr/>
          </a:p>
        </p:txBody>
      </p:sp>
      <p:sp>
        <p:nvSpPr>
          <p:cNvPr id="91" name="Google Shape;91;p3"/>
          <p:cNvSpPr txBox="1"/>
          <p:nvPr/>
        </p:nvSpPr>
        <p:spPr>
          <a:xfrm>
            <a:off x="-90075" y="533925"/>
            <a:ext cx="37923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-146685" lvl="0" marL="269240" marR="304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Graphs have vertices (nodes) connected by edges . 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Graph,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= (</a:t>
            </a:r>
            <a:r>
              <a:rPr b="0" i="1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 , 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baseline="3000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In graph,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30480" rtl="0" algn="l">
              <a:lnSpc>
                <a:spcPct val="86250"/>
              </a:lnSpc>
              <a:spcBef>
                <a:spcPts val="195"/>
              </a:spcBef>
              <a:spcAft>
                <a:spcPts val="0"/>
              </a:spcAft>
              <a:buClr>
                <a:srgbClr val="334669"/>
              </a:buClr>
              <a:buSzPts val="1600"/>
              <a:buFont typeface="Arial"/>
              <a:buChar char="○"/>
            </a:pPr>
            <a:r>
              <a:rPr b="0" baseline="3000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node = Vertex, </a:t>
            </a:r>
            <a:endParaRPr b="0" baseline="3000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marR="30480" rtl="0" algn="l">
              <a:lnSpc>
                <a:spcPct val="86250"/>
              </a:lnSpc>
              <a:spcBef>
                <a:spcPts val="195"/>
              </a:spcBef>
              <a:spcAft>
                <a:spcPts val="0"/>
              </a:spcAft>
              <a:buClr>
                <a:srgbClr val="334669"/>
              </a:buClr>
              <a:buSzPts val="1600"/>
              <a:buFont typeface="Arial"/>
              <a:buChar char="○"/>
            </a:pPr>
            <a:r>
              <a:rPr b="0" baseline="3000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nodes = vertices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30480" rtl="0" algn="l">
              <a:lnSpc>
                <a:spcPct val="86250"/>
              </a:lnSpc>
              <a:spcBef>
                <a:spcPts val="195"/>
              </a:spcBef>
              <a:spcAft>
                <a:spcPts val="0"/>
              </a:spcAft>
              <a:buClr>
                <a:srgbClr val="334669"/>
              </a:buClr>
              <a:buSzPts val="1600"/>
              <a:buFont typeface="Arial"/>
              <a:buChar char="○"/>
            </a:pPr>
            <a:r>
              <a:rPr b="0" baseline="3000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connection between 2 nodes = edge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" lvl="0" marL="125095" marR="1135380" rtl="0" algn="l">
              <a:lnSpc>
                <a:spcPct val="108333"/>
              </a:lnSpc>
              <a:spcBef>
                <a:spcPts val="42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0795" lvl="0" marL="125095" marR="1135380" rtl="0" algn="l">
              <a:lnSpc>
                <a:spcPct val="108333"/>
              </a:lnSpc>
              <a:spcBef>
                <a:spcPts val="42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0795" lvl="0" marL="125095" marR="1135380" rtl="0" algn="l">
              <a:lnSpc>
                <a:spcPct val="108333"/>
              </a:lnSpc>
              <a:spcBef>
                <a:spcPts val="42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0795" lvl="0" marL="125095" marR="1135380" rtl="0" algn="l">
              <a:lnSpc>
                <a:spcPct val="108333"/>
              </a:lnSpc>
              <a:spcBef>
                <a:spcPts val="42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86995" lvl="0" marL="125095" marR="1135380" rtl="0" algn="l">
              <a:lnSpc>
                <a:spcPct val="108333"/>
              </a:lnSpc>
              <a:spcBef>
                <a:spcPts val="42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"/>
          <p:cNvSpPr txBox="1"/>
          <p:nvPr/>
        </p:nvSpPr>
        <p:spPr>
          <a:xfrm>
            <a:off x="264576" y="2934100"/>
            <a:ext cx="5041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130860" y="3104757"/>
            <a:ext cx="83756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A diagram of a connection&#10;&#10;Description automatically generated with medium confidence" id="95" name="Google Shape;9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4725" y="1007013"/>
            <a:ext cx="3394241" cy="101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e85743bab_0_0"/>
          <p:cNvSpPr txBox="1"/>
          <p:nvPr>
            <p:ph type="title"/>
          </p:nvPr>
        </p:nvSpPr>
        <p:spPr>
          <a:xfrm>
            <a:off x="1244351" y="98150"/>
            <a:ext cx="3342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Full</a:t>
            </a:r>
            <a:r>
              <a:rPr b="1" lang="en-US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and complete binary tree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31e85743bab_0_0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6" name="Google Shape;346;g31e85743bab_0_0"/>
          <p:cNvSpPr txBox="1"/>
          <p:nvPr/>
        </p:nvSpPr>
        <p:spPr>
          <a:xfrm>
            <a:off x="261050" y="563275"/>
            <a:ext cx="5425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126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complete binary tree is just like a full binary tree, but with </a:t>
            </a:r>
            <a: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major differences</a:t>
            </a:r>
            <a:b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1445" lvl="0" marL="1441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AutoNum type="arabicPeriod"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leaf elements must </a:t>
            </a:r>
            <a:r>
              <a:rPr b="0" i="0" lang="en-US" sz="105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lean towards the left.</a:t>
            </a:r>
            <a:endParaRPr b="0" i="0" sz="105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1445" lvl="0" marL="1441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AutoNum type="arabicPeriod"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0" lang="en-US" sz="105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leaf element</a:t>
            </a: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might not have a </a:t>
            </a:r>
            <a: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 sibling</a:t>
            </a: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 a complete binary tree doesn't have to be a full binary tree.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31e85743bab_0_0"/>
          <p:cNvSpPr txBox="1"/>
          <p:nvPr/>
        </p:nvSpPr>
        <p:spPr>
          <a:xfrm>
            <a:off x="621350" y="2415738"/>
            <a:ext cx="45231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e85743bab_0_72"/>
          <p:cNvSpPr txBox="1"/>
          <p:nvPr/>
        </p:nvSpPr>
        <p:spPr>
          <a:xfrm>
            <a:off x="1324099" y="46625"/>
            <a:ext cx="3117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Full vs complete binary tree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3" name="Google Shape;353;g31e85743bab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075" y="1882796"/>
            <a:ext cx="1154483" cy="88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31e85743bab_0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3894" y="1833911"/>
            <a:ext cx="996130" cy="956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31e85743bab_0_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4384" y="1514250"/>
            <a:ext cx="1547215" cy="13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31e85743bab_0_72"/>
          <p:cNvSpPr txBox="1"/>
          <p:nvPr/>
        </p:nvSpPr>
        <p:spPr>
          <a:xfrm>
            <a:off x="130860" y="2987282"/>
            <a:ext cx="2046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Source: https://</a:t>
            </a:r>
            <a:r>
              <a:rPr b="0" i="0" lang="en-US" sz="600" u="sng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www.programiz.com/dsa/complete-binary-tree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7" name="Google Shape;357;g31e85743bab_0_72"/>
          <p:cNvSpPr txBox="1"/>
          <p:nvPr/>
        </p:nvSpPr>
        <p:spPr>
          <a:xfrm>
            <a:off x="130850" y="384750"/>
            <a:ext cx="5593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Full/Strict Binary Tree: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○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1) Every node has either</a:t>
            </a:r>
            <a:r>
              <a:rPr b="0" i="0" lang="en-US" sz="9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0 or 2 children. </a:t>
            </a:r>
            <a:endParaRPr b="0" i="0" sz="9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○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2) No of leaf nodes = no of internal nodes + 1</a:t>
            </a:r>
            <a:b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Complete Binary Tree: </a:t>
            </a:r>
            <a:endParaRPr b="1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○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1) All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internal nodes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with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two children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○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2) If an internal node has one child, </a:t>
            </a:r>
            <a:r>
              <a:rPr b="1" i="0" lang="en-US" sz="9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 must be on the left.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31e85743bab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550" y="1474018"/>
            <a:ext cx="1123556" cy="124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31e85743bab_0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8320" y="1418800"/>
            <a:ext cx="1024983" cy="129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31e85743bab_0_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2480" y="1418800"/>
            <a:ext cx="1285595" cy="15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31e85743bab_0_81"/>
          <p:cNvSpPr txBox="1"/>
          <p:nvPr/>
        </p:nvSpPr>
        <p:spPr>
          <a:xfrm>
            <a:off x="130860" y="2987282"/>
            <a:ext cx="2046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Source: https://</a:t>
            </a:r>
            <a:r>
              <a:rPr b="0" i="0" lang="en-US" sz="600" u="sng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www.programiz.com/dsa/complete-binary-tree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6" name="Google Shape;366;g31e85743bab_0_81"/>
          <p:cNvSpPr txBox="1"/>
          <p:nvPr/>
        </p:nvSpPr>
        <p:spPr>
          <a:xfrm>
            <a:off x="1294924" y="40825"/>
            <a:ext cx="3117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Full vs complete binary tree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7" name="Google Shape;367;g31e85743bab_0_81"/>
          <p:cNvSpPr txBox="1"/>
          <p:nvPr/>
        </p:nvSpPr>
        <p:spPr>
          <a:xfrm>
            <a:off x="86300" y="345000"/>
            <a:ext cx="559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Full/Strict Binary Tree: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○"/>
            </a:pP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1) Every node has either</a:t>
            </a:r>
            <a:r>
              <a:rPr b="0" i="0" lang="en-US" sz="8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i="0" lang="en-US" sz="8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 or 2 children. </a:t>
            </a:r>
            <a:endParaRPr b="1" i="0" sz="8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○"/>
            </a:pP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2) No of leaf nodes = no of internal nodes + 1</a:t>
            </a:r>
            <a:b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Complete Binary Tree: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○"/>
            </a:pP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1) All </a:t>
            </a: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internal nodes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with </a:t>
            </a: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two children.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○"/>
            </a:pP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2) If an internal node has one child, </a:t>
            </a:r>
            <a:r>
              <a:rPr b="1" i="0" lang="en-US" sz="8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 must be on the left.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f9a8d2d1e_0_0"/>
          <p:cNvSpPr txBox="1"/>
          <p:nvPr/>
        </p:nvSpPr>
        <p:spPr>
          <a:xfrm>
            <a:off x="140223" y="2968420"/>
            <a:ext cx="2046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Source: https://</a:t>
            </a:r>
            <a:r>
              <a:rPr b="0" i="0" lang="en-US" sz="600" u="sng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www.programiz.com/dsa/complete-binary-tree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3" name="Google Shape;373;g31f9a8d2d1e_0_0"/>
          <p:cNvSpPr txBox="1"/>
          <p:nvPr/>
        </p:nvSpPr>
        <p:spPr>
          <a:xfrm>
            <a:off x="1294924" y="40825"/>
            <a:ext cx="3117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Full vs complete binary tree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374" name="Google Shape;374;g31f9a8d2d1e_0_0"/>
          <p:cNvGraphicFramePr/>
          <p:nvPr/>
        </p:nvGraphicFramePr>
        <p:xfrm>
          <a:off x="267725" y="42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{F03FE580-8964-4DC4-98F9-952E86A29118}</a:tableStyleId>
              </a:tblPr>
              <a:tblGrid>
                <a:gridCol w="613800"/>
                <a:gridCol w="1521900"/>
                <a:gridCol w="1464075"/>
                <a:gridCol w="1400425"/>
              </a:tblGrid>
              <a:tr h="1446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Complete Binary tree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node 3 is missing left child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chemeClr val="dk1"/>
                          </a:solidFill>
                        </a:rPr>
                        <a:t>Node 2 does not have 2 children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Every node has either 0 or 2 children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</a:tr>
              <a:tr h="552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Full binary tree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Node 3 does not have 2 children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Node 1 has 2 child, node 3 does not have any child, node 2 has child on left side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All internal nodes (1, 2) has 2 children. 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75" name="Google Shape;375;g31f9a8d2d1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700" y="566851"/>
            <a:ext cx="1196650" cy="112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31f9a8d2d1e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3550" y="528950"/>
            <a:ext cx="1138522" cy="12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31f9a8d2d1e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3924" y="428151"/>
            <a:ext cx="1299299" cy="13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1f334dfcb5_0_122"/>
          <p:cNvSpPr txBox="1"/>
          <p:nvPr>
            <p:ph type="title"/>
          </p:nvPr>
        </p:nvSpPr>
        <p:spPr>
          <a:xfrm>
            <a:off x="1842198" y="56725"/>
            <a:ext cx="27516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Binary Tree</a:t>
            </a:r>
            <a:endParaRPr/>
          </a:p>
        </p:txBody>
      </p:sp>
      <p:sp>
        <p:nvSpPr>
          <p:cNvPr id="383" name="Google Shape;383;g31f334dfcb5_0_122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4" name="Google Shape;384;g31f334dfcb5_0_122"/>
          <p:cNvSpPr txBox="1"/>
          <p:nvPr/>
        </p:nvSpPr>
        <p:spPr>
          <a:xfrm>
            <a:off x="318900" y="285625"/>
            <a:ext cx="5138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Perfect Binary Tree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internal node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has </a:t>
            </a:r>
            <a:r>
              <a:rPr b="1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exactly two child nodes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br>
              <a:rPr lang="en-US" sz="1100">
                <a:solidFill>
                  <a:schemeClr val="dk1"/>
                </a:solidFill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the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leaf nodes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at the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 level.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31f334dfcb5_0_122"/>
          <p:cNvSpPr txBox="1"/>
          <p:nvPr/>
        </p:nvSpPr>
        <p:spPr>
          <a:xfrm>
            <a:off x="621350" y="2415738"/>
            <a:ext cx="45231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6" name="Google Shape;386;g31f334dfcb5_0_122"/>
          <p:cNvGraphicFramePr/>
          <p:nvPr/>
        </p:nvGraphicFramePr>
        <p:xfrm>
          <a:off x="2504325" y="23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{F03FE580-8964-4DC4-98F9-952E86A29118}</a:tableStyleId>
              </a:tblPr>
              <a:tblGrid>
                <a:gridCol w="1661550"/>
                <a:gridCol w="14089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chemeClr val="dk1"/>
                          </a:solidFill>
                        </a:rPr>
                        <a:t>I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n the middle tree, all the leaf nodes are not on the same level.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In the rightmost tree, all the leaf nodes are not on the same level.</a:t>
                      </a:r>
                      <a:endParaRPr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87" name="Google Shape;387;g31f334dfcb5_0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550" y="1006625"/>
            <a:ext cx="520065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31f334dfcb5_0_122"/>
          <p:cNvPicPr preferRelativeResize="0"/>
          <p:nvPr/>
        </p:nvPicPr>
        <p:blipFill rotWithShape="1">
          <a:blip r:embed="rId5">
            <a:alphaModFix/>
          </a:blip>
          <a:srcRect b="0" l="2734" r="1643" t="0"/>
          <a:stretch/>
        </p:blipFill>
        <p:spPr>
          <a:xfrm>
            <a:off x="318900" y="2044050"/>
            <a:ext cx="1852404" cy="10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1f334dfcb5_0_134"/>
          <p:cNvSpPr txBox="1"/>
          <p:nvPr>
            <p:ph type="title"/>
          </p:nvPr>
        </p:nvSpPr>
        <p:spPr>
          <a:xfrm>
            <a:off x="1603473" y="58425"/>
            <a:ext cx="27516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Binary Tree</a:t>
            </a:r>
            <a:endParaRPr/>
          </a:p>
        </p:txBody>
      </p:sp>
      <p:sp>
        <p:nvSpPr>
          <p:cNvPr id="394" name="Google Shape;394;g31f334dfcb5_0_134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5" name="Google Shape;395;g31f334dfcb5_0_134"/>
          <p:cNvSpPr txBox="1"/>
          <p:nvPr/>
        </p:nvSpPr>
        <p:spPr>
          <a:xfrm>
            <a:off x="196100" y="287325"/>
            <a:ext cx="525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</a:rPr>
              <a:t>Balanced / Height-balanced Binary Tree:</a:t>
            </a:r>
            <a:endParaRPr b="1" i="0" sz="1000" u="none" cap="none" strike="noStrike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-US" sz="1000" u="none" cap="none" strike="noStrike">
                <a:solidFill>
                  <a:schemeClr val="dk1"/>
                </a:solidFill>
              </a:rPr>
              <a:t>The </a:t>
            </a:r>
            <a:r>
              <a:rPr b="1" i="0" lang="en-US" sz="1000" u="none" cap="none" strike="noStrike">
                <a:solidFill>
                  <a:schemeClr val="dk1"/>
                </a:solidFill>
              </a:rPr>
              <a:t>height </a:t>
            </a:r>
            <a:r>
              <a:rPr i="0" lang="en-US" sz="1000" u="none" cap="none" strike="noStrike">
                <a:solidFill>
                  <a:schemeClr val="dk1"/>
                </a:solidFill>
              </a:rPr>
              <a:t>of the left and right subtree of any node </a:t>
            </a:r>
            <a:r>
              <a:rPr b="1" i="0" lang="en-US" sz="1000" u="sng" cap="none" strike="noStrike">
                <a:solidFill>
                  <a:srgbClr val="990000"/>
                </a:solidFill>
              </a:rPr>
              <a:t>differ by not more than 1.</a:t>
            </a:r>
            <a:r>
              <a:rPr i="0" lang="en-US" sz="1000" u="none" cap="none" strike="noStrike">
                <a:solidFill>
                  <a:srgbClr val="990000"/>
                </a:solidFill>
              </a:rPr>
              <a:t> </a:t>
            </a:r>
            <a:br>
              <a:rPr i="0" lang="en-US" sz="1000" u="none" cap="none" strike="noStrike">
                <a:solidFill>
                  <a:schemeClr val="dk1"/>
                </a:solidFill>
              </a:rPr>
            </a:br>
            <a:r>
              <a:rPr i="0" lang="en-US" sz="1000" u="none" cap="none" strike="noStrike">
                <a:solidFill>
                  <a:schemeClr val="dk1"/>
                </a:solidFill>
              </a:rPr>
              <a:t>(take the absolute value). </a:t>
            </a:r>
            <a:endParaRPr i="0" sz="1000" u="none" cap="none" strike="noStrike">
              <a:solidFill>
                <a:schemeClr val="dk1"/>
              </a:solidFill>
            </a:endParaRPr>
          </a:p>
        </p:txBody>
      </p:sp>
      <p:sp>
        <p:nvSpPr>
          <p:cNvPr id="396" name="Google Shape;396;g31f334dfcb5_0_134"/>
          <p:cNvSpPr txBox="1"/>
          <p:nvPr/>
        </p:nvSpPr>
        <p:spPr>
          <a:xfrm>
            <a:off x="621350" y="2415738"/>
            <a:ext cx="45231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7" name="Google Shape;397;g31f334dfcb5_0_134"/>
          <p:cNvGraphicFramePr/>
          <p:nvPr/>
        </p:nvGraphicFramePr>
        <p:xfrm>
          <a:off x="130850" y="255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{F03FE580-8964-4DC4-98F9-952E86A29118}</a:tableStyleId>
              </a:tblPr>
              <a:tblGrid>
                <a:gridCol w="2943850"/>
                <a:gridCol w="2607350"/>
              </a:tblGrid>
              <a:tr h="4975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In the leftmost tree, the height of Node A’s left subtree is 2 and right subtree is 0. Therefore, the difference between these two is 2.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In the rightmost tree, no nodes have a height difference of more than 1 in between their left and right subtrees.</a:t>
                      </a:r>
                      <a:endParaRPr sz="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98" name="Google Shape;398;g31f334dfcb5_0_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3700" y="901613"/>
            <a:ext cx="3454501" cy="154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ce4799104_0_5"/>
          <p:cNvSpPr txBox="1"/>
          <p:nvPr>
            <p:ph type="title"/>
          </p:nvPr>
        </p:nvSpPr>
        <p:spPr>
          <a:xfrm>
            <a:off x="1872998" y="129675"/>
            <a:ext cx="27516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Binary Tree</a:t>
            </a:r>
            <a:endParaRPr/>
          </a:p>
        </p:txBody>
      </p:sp>
      <p:sp>
        <p:nvSpPr>
          <p:cNvPr id="404" name="Google Shape;404;g31ce4799104_0_5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5" name="Google Shape;405;g31ce4799104_0_5"/>
          <p:cNvSpPr txBox="1"/>
          <p:nvPr/>
        </p:nvSpPr>
        <p:spPr>
          <a:xfrm>
            <a:off x="0" y="452575"/>
            <a:ext cx="5683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Full/Strict Binary Tree: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1) Every node has either</a:t>
            </a:r>
            <a:r>
              <a:rPr b="0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0 or 2 children. </a:t>
            </a:r>
            <a:endParaRPr b="0" i="0" sz="10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○"/>
            </a:pPr>
            <a:r>
              <a:rPr b="0" i="0" lang="en-US" sz="1000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2)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 of leaf nodes = no of internal nodes + 1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Complete Binary Tree: 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1) All internal nodes with two children.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2) If an internal node has one child, </a:t>
            </a:r>
            <a:r>
              <a:rPr b="1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 must be on the left.</a:t>
            </a:r>
            <a:br>
              <a:rPr b="1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Perfect Binary Tree: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○"/>
            </a:pPr>
            <a:r>
              <a:rPr b="0" i="0" lang="en-US" sz="1000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1) </a:t>
            </a:r>
            <a:r>
              <a:rPr b="1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Every internal node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has </a:t>
            </a:r>
            <a:r>
              <a:rPr b="1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exactly two child nodes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and 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2) all the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leaf nodes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are at the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same level.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0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Balanced/ Height-balanced Binary Tree: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</a:t>
            </a:r>
            <a:r>
              <a:rPr b="0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height of the left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and </a:t>
            </a:r>
            <a:r>
              <a:rPr b="0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right subtree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any node </a:t>
            </a:r>
            <a:r>
              <a:rPr b="1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differ by not more than 1.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1ce4799104_0_15"/>
          <p:cNvSpPr txBox="1"/>
          <p:nvPr>
            <p:ph type="title"/>
          </p:nvPr>
        </p:nvSpPr>
        <p:spPr>
          <a:xfrm>
            <a:off x="1762548" y="33025"/>
            <a:ext cx="27516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Binary Tree</a:t>
            </a:r>
            <a:endParaRPr/>
          </a:p>
        </p:txBody>
      </p:sp>
      <p:sp>
        <p:nvSpPr>
          <p:cNvPr id="411" name="Google Shape;411;g31ce4799104_0_15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2" name="Google Shape;412;g31ce4799104_0_15"/>
          <p:cNvSpPr txBox="1"/>
          <p:nvPr/>
        </p:nvSpPr>
        <p:spPr>
          <a:xfrm>
            <a:off x="117350" y="261925"/>
            <a:ext cx="55386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30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ahoma"/>
              <a:buChar char="●"/>
            </a:pPr>
            <a:r>
              <a:rPr b="1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Full/Strict Binary Tree:</a:t>
            </a: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0" i="0" sz="7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30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ahoma"/>
              <a:buChar char="○"/>
            </a:pP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1) Every node has either</a:t>
            </a:r>
            <a:r>
              <a:rPr b="0" i="0" lang="en-US" sz="7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0 or 2 children. </a:t>
            </a:r>
            <a:endParaRPr b="0" i="0" sz="7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30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ahoma"/>
              <a:buChar char="○"/>
            </a:pPr>
            <a:r>
              <a:rPr b="0" i="0" lang="en-US" sz="7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2)</a:t>
            </a: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 of leaf nodes = no of internal nodes + 1</a:t>
            </a:r>
            <a:b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7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30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ahoma"/>
              <a:buChar char="●"/>
            </a:pPr>
            <a:r>
              <a:rPr b="1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Complete Binary Tree: </a:t>
            </a:r>
            <a:endParaRPr b="1" i="0" sz="7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30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ahoma"/>
              <a:buChar char="○"/>
            </a:pP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1) All internal nodes with two children.</a:t>
            </a:r>
            <a:endParaRPr b="0" i="0" sz="7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30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ahoma"/>
              <a:buChar char="○"/>
            </a:pP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2) If an internal node has one child, </a:t>
            </a:r>
            <a:r>
              <a:rPr b="1" i="0" lang="en-US" sz="7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 must be on the left.</a:t>
            </a:r>
            <a:br>
              <a:rPr b="1" i="0" lang="en-US" sz="7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1" i="0" sz="7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30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ahoma"/>
              <a:buChar char="●"/>
            </a:pPr>
            <a:r>
              <a:rPr b="1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Perfect Binary Tree:</a:t>
            </a:r>
            <a:endParaRPr b="1" i="0" sz="7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30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ahoma"/>
              <a:buChar char="○"/>
            </a:pPr>
            <a:r>
              <a:rPr b="0" i="0" lang="en-US" sz="7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1) </a:t>
            </a:r>
            <a:r>
              <a:rPr b="1" i="0" lang="en-US" sz="7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Every internal node</a:t>
            </a: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has </a:t>
            </a:r>
            <a:r>
              <a:rPr b="1" i="0" lang="en-US" sz="7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exactly two child nodes </a:t>
            </a: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and </a:t>
            </a:r>
            <a:endParaRPr b="0" i="0" sz="7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30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ahoma"/>
              <a:buChar char="○"/>
            </a:pP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2) all the </a:t>
            </a:r>
            <a:r>
              <a:rPr b="1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leaf nodes</a:t>
            </a: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are at the </a:t>
            </a:r>
            <a:r>
              <a:rPr b="1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same level.</a:t>
            </a:r>
            <a:b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7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30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ahoma"/>
              <a:buChar char="●"/>
            </a:pPr>
            <a:r>
              <a:rPr b="1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Balanced/ Height-balanced Binary Tree:</a:t>
            </a:r>
            <a:endParaRPr b="1" i="0" sz="7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667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ahoma"/>
              <a:buChar char="○"/>
            </a:pP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</a:t>
            </a:r>
            <a:r>
              <a:rPr b="0" i="0" lang="en-US" sz="7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height of the left </a:t>
            </a: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and </a:t>
            </a:r>
            <a:r>
              <a:rPr b="0" i="0" lang="en-US" sz="7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right subtree</a:t>
            </a: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any node </a:t>
            </a:r>
            <a:r>
              <a:rPr b="1" i="0" lang="en-US" sz="7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differ by not more than 1.</a:t>
            </a:r>
            <a:r>
              <a:rPr b="1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b="1" i="0" lang="en-US" sz="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1" i="0" sz="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QUESTION: Identify which of the following trees are full, complete, perfect and balanced.</a:t>
            </a:r>
            <a:endParaRPr b="1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13" name="Google Shape;413;g31ce4799104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132533"/>
            <a:ext cx="5613399" cy="882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6"/>
          <p:cNvSpPr txBox="1"/>
          <p:nvPr>
            <p:ph type="title"/>
          </p:nvPr>
        </p:nvSpPr>
        <p:spPr>
          <a:xfrm>
            <a:off x="1888025" y="232925"/>
            <a:ext cx="2105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Binary tree design</a:t>
            </a:r>
            <a:endParaRPr sz="2100"/>
          </a:p>
        </p:txBody>
      </p:sp>
      <p:sp>
        <p:nvSpPr>
          <p:cNvPr id="419" name="Google Shape;419;p16"/>
          <p:cNvSpPr txBox="1"/>
          <p:nvPr/>
        </p:nvSpPr>
        <p:spPr>
          <a:xfrm>
            <a:off x="130860" y="3104757"/>
            <a:ext cx="874394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Representing rooted trees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0" name="Google Shape;420;p16"/>
          <p:cNvSpPr txBox="1"/>
          <p:nvPr/>
        </p:nvSpPr>
        <p:spPr>
          <a:xfrm>
            <a:off x="453227" y="521148"/>
            <a:ext cx="50907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node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has </a:t>
            </a: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two child references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left and right. 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If a node has </a:t>
            </a:r>
            <a: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fewer than two children,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the unused child reference is set to NIL (Null/None).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1d00b2da0a_0_21"/>
          <p:cNvSpPr txBox="1"/>
          <p:nvPr/>
        </p:nvSpPr>
        <p:spPr>
          <a:xfrm>
            <a:off x="1419599" y="260750"/>
            <a:ext cx="32904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572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Binary tree representation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6" name="Google Shape;426;g31d00b2da0a_0_21"/>
          <p:cNvSpPr/>
          <p:nvPr/>
        </p:nvSpPr>
        <p:spPr>
          <a:xfrm>
            <a:off x="139445" y="2946653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31d00b2da0a_0_21"/>
          <p:cNvSpPr txBox="1"/>
          <p:nvPr/>
        </p:nvSpPr>
        <p:spPr>
          <a:xfrm>
            <a:off x="87275" y="2781400"/>
            <a:ext cx="55095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15265" marR="0" rtl="0" algn="l">
              <a:lnSpc>
                <a:spcPct val="11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8" name="Google Shape;428;g31d00b2da0a_0_21"/>
          <p:cNvSpPr txBox="1"/>
          <p:nvPr/>
        </p:nvSpPr>
        <p:spPr>
          <a:xfrm>
            <a:off x="130860" y="3104757"/>
            <a:ext cx="8745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Representing rooted trees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9" name="Google Shape;429;g31d00b2da0a_0_21"/>
          <p:cNvSpPr txBox="1"/>
          <p:nvPr/>
        </p:nvSpPr>
        <p:spPr>
          <a:xfrm>
            <a:off x="941025" y="980350"/>
            <a:ext cx="45099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two ways to represent binary trees:</a:t>
            </a:r>
            <a:endParaRPr b="0" i="0" sz="1200" u="none" cap="none" strike="noStrike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Char char="●"/>
            </a:pPr>
            <a:r>
              <a:rPr b="0" i="0" lang="en-US" sz="12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Dynamic Representation (Using Linked List)</a:t>
            </a:r>
            <a:endParaRPr b="0" i="0" sz="1200" u="none" cap="none" strike="noStrike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Char char="●"/>
            </a:pPr>
            <a:r>
              <a:rPr b="0" i="0" lang="en-US" sz="12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Sequential Representation (Using Array)</a:t>
            </a:r>
            <a:endParaRPr b="0" i="0" sz="1200" u="none" cap="none" strike="noStrike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/>
          <p:nvPr>
            <p:ph type="title"/>
          </p:nvPr>
        </p:nvSpPr>
        <p:spPr>
          <a:xfrm>
            <a:off x="2224661" y="157725"/>
            <a:ext cx="1374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Graphs</a:t>
            </a:r>
            <a:endParaRPr/>
          </a:p>
        </p:txBody>
      </p:sp>
      <p:sp>
        <p:nvSpPr>
          <p:cNvPr id="101" name="Google Shape;101;p4"/>
          <p:cNvSpPr txBox="1"/>
          <p:nvPr/>
        </p:nvSpPr>
        <p:spPr>
          <a:xfrm>
            <a:off x="222800" y="1628107"/>
            <a:ext cx="31158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-146685" lvl="0" marL="269875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Directed graphs: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5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edges have direction (one-way streets)</a:t>
            </a:r>
            <a:endParaRPr b="0" i="0" sz="105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7320" lvl="0" marL="270510" marR="0" rtl="0" algn="l">
              <a:lnSpc>
                <a:spcPct val="117916"/>
              </a:lnSpc>
              <a:spcBef>
                <a:spcPts val="26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Undirected graphs: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5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edges have no direction (two-way streets)</a:t>
            </a:r>
            <a:br>
              <a:rPr b="0" i="0" lang="en-US" sz="105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86995" lvl="0" marL="125095" marR="1135380" rtl="0" algn="l">
              <a:lnSpc>
                <a:spcPct val="162500"/>
              </a:lnSpc>
              <a:spcBef>
                <a:spcPts val="425"/>
              </a:spcBef>
              <a:spcAft>
                <a:spcPts val="0"/>
              </a:spcAft>
              <a:buClr>
                <a:srgbClr val="334669"/>
              </a:buClr>
              <a:buSzPts val="800"/>
              <a:buFont typeface="Arial"/>
              <a:buChar char="•"/>
            </a:pPr>
            <a:r>
              <a:rPr b="0" i="0" lang="en-US" sz="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b="0" baseline="30000" i="0" sz="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264576" y="2934100"/>
            <a:ext cx="50274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b="0" i="0" sz="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130860" y="3104757"/>
            <a:ext cx="83756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3598650" y="1720121"/>
            <a:ext cx="20058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122554" marR="304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baseline="30000" i="0" lang="en-US" sz="15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In graph, </a:t>
            </a:r>
            <a:br>
              <a:rPr b="0" baseline="30000" i="0" lang="en-US" sz="15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baseline="30000" i="0" lang="en-US" sz="15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node = Vertex, </a:t>
            </a:r>
            <a:br>
              <a:rPr b="0" baseline="30000" i="0" lang="en-US" sz="15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baseline="30000" i="0" lang="en-US" sz="15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nodes = vertices</a:t>
            </a:r>
            <a:br>
              <a:rPr b="0" baseline="30000" i="0" lang="en-US" sz="15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baseline="30000" i="0" lang="en-US" sz="15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connection between 2 nodes = edge</a:t>
            </a:r>
            <a:endParaRPr b="0" baseline="30000" i="0" sz="15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A diagram of a connection&#10;&#10;Description automatically generated with medium confidence" id="106" name="Google Shape;10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7415" y="540810"/>
            <a:ext cx="3394241" cy="101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1d00b2da0a_0_12"/>
          <p:cNvSpPr txBox="1"/>
          <p:nvPr/>
        </p:nvSpPr>
        <p:spPr>
          <a:xfrm>
            <a:off x="860371" y="233113"/>
            <a:ext cx="43425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572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Sequential Representation (Using Array)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5" name="Google Shape;435;g31d00b2da0a_0_12"/>
          <p:cNvSpPr/>
          <p:nvPr/>
        </p:nvSpPr>
        <p:spPr>
          <a:xfrm>
            <a:off x="139445" y="2946653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31d00b2da0a_0_12"/>
          <p:cNvSpPr txBox="1"/>
          <p:nvPr/>
        </p:nvSpPr>
        <p:spPr>
          <a:xfrm>
            <a:off x="87275" y="2781400"/>
            <a:ext cx="5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0800" marR="0" rtl="0" algn="l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215265" marR="0" rtl="0" algn="l">
              <a:lnSpc>
                <a:spcPct val="11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https://www.youtube.com/watch?v=0iHD18D072c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7" name="Google Shape;437;g31d00b2da0a_0_12"/>
          <p:cNvPicPr preferRelativeResize="0"/>
          <p:nvPr/>
        </p:nvPicPr>
        <p:blipFill rotWithShape="1">
          <a:blip r:embed="rId3">
            <a:alphaModFix/>
          </a:blip>
          <a:srcRect b="0" l="0" r="0" t="23564"/>
          <a:stretch/>
        </p:blipFill>
        <p:spPr>
          <a:xfrm>
            <a:off x="607302" y="586524"/>
            <a:ext cx="4740673" cy="2038888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31d00b2da0a_0_12"/>
          <p:cNvSpPr txBox="1"/>
          <p:nvPr/>
        </p:nvSpPr>
        <p:spPr>
          <a:xfrm>
            <a:off x="607300" y="683725"/>
            <a:ext cx="1620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left=2*i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right= 2*i+1</a:t>
            </a:r>
            <a:b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i= parent_index</a:t>
            </a:r>
            <a:b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pare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nt = child_index//2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d00b2da0a_0_36"/>
          <p:cNvSpPr txBox="1"/>
          <p:nvPr/>
        </p:nvSpPr>
        <p:spPr>
          <a:xfrm>
            <a:off x="860371" y="233113"/>
            <a:ext cx="43425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572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Sequential Representation (Using Array)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4" name="Google Shape;444;g31d00b2da0a_0_36"/>
          <p:cNvSpPr/>
          <p:nvPr/>
        </p:nvSpPr>
        <p:spPr>
          <a:xfrm>
            <a:off x="139445" y="2946653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31d00b2da0a_0_36"/>
          <p:cNvSpPr txBox="1"/>
          <p:nvPr/>
        </p:nvSpPr>
        <p:spPr>
          <a:xfrm>
            <a:off x="87275" y="2781400"/>
            <a:ext cx="5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0800" marR="0" rtl="0" algn="l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215265" marR="0" rtl="0" algn="l">
              <a:lnSpc>
                <a:spcPct val="11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https://www.youtube.com/watch?v=0iHD18D072c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6" name="Google Shape;446;g31d00b2da0a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75" y="493675"/>
            <a:ext cx="3896026" cy="198022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31d00b2da0a_0_36"/>
          <p:cNvSpPr txBox="1"/>
          <p:nvPr/>
        </p:nvSpPr>
        <p:spPr>
          <a:xfrm>
            <a:off x="270275" y="2231450"/>
            <a:ext cx="5143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Roboto"/>
              <a:buChar char="●"/>
            </a:pPr>
            <a:r>
              <a:rPr b="0" i="0" lang="en-US" sz="10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Problem: A left/right skewed binary tree has </a:t>
            </a:r>
            <a:r>
              <a:rPr b="1" i="0" lang="en-US" sz="10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many empty array slots.</a:t>
            </a:r>
            <a:endParaRPr b="1" i="0" sz="1000" u="none" cap="none" strike="noStrike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g31d00b2da0a_0_36"/>
          <p:cNvSpPr txBox="1"/>
          <p:nvPr/>
        </p:nvSpPr>
        <p:spPr>
          <a:xfrm>
            <a:off x="802625" y="430525"/>
            <a:ext cx="1620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left=2*i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right= 2*i+1</a:t>
            </a:r>
            <a:b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i= parent_index</a:t>
            </a:r>
            <a:b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pare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nt = child_index//2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dcf98ffb0_0_2"/>
          <p:cNvSpPr txBox="1"/>
          <p:nvPr/>
        </p:nvSpPr>
        <p:spPr>
          <a:xfrm>
            <a:off x="860371" y="233113"/>
            <a:ext cx="43425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572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Sequential Representation (Using Array)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4" name="Google Shape;454;g31dcf98ffb0_0_2"/>
          <p:cNvSpPr/>
          <p:nvPr/>
        </p:nvSpPr>
        <p:spPr>
          <a:xfrm>
            <a:off x="139445" y="2946653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31dcf98ffb0_0_2"/>
          <p:cNvSpPr txBox="1"/>
          <p:nvPr/>
        </p:nvSpPr>
        <p:spPr>
          <a:xfrm>
            <a:off x="87275" y="2781400"/>
            <a:ext cx="5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0800" marR="0" rtl="0" algn="l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215265" marR="0" rtl="0" algn="l">
              <a:lnSpc>
                <a:spcPct val="11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https://www.youtube.com/watch?v=0iHD18D072c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6" name="Google Shape;456;g31dcf98ffb0_0_2"/>
          <p:cNvSpPr txBox="1"/>
          <p:nvPr/>
        </p:nvSpPr>
        <p:spPr>
          <a:xfrm>
            <a:off x="326075" y="2096350"/>
            <a:ext cx="5143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Roboto"/>
              <a:buChar char="●"/>
            </a:pPr>
            <a:r>
              <a:rPr b="0" i="0" lang="en-US" sz="10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Problem: A left/right skewed binary tree has </a:t>
            </a:r>
            <a:r>
              <a:rPr b="1" i="0" lang="en-US" sz="10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many empty array slots.</a:t>
            </a:r>
            <a:endParaRPr b="1" i="0" sz="1000" u="none" cap="none" strike="noStrike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7" name="Google Shape;457;g31dcf98ffb0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1425" y="548050"/>
            <a:ext cx="3457450" cy="16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dcf98ffb0_0_2"/>
          <p:cNvSpPr txBox="1"/>
          <p:nvPr/>
        </p:nvSpPr>
        <p:spPr>
          <a:xfrm>
            <a:off x="443050" y="548050"/>
            <a:ext cx="1620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left=2*i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right= 2*i+1</a:t>
            </a:r>
            <a:b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i= parent_index</a:t>
            </a:r>
            <a:b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pare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nt = child_index//2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212967500f_1_0"/>
          <p:cNvSpPr txBox="1"/>
          <p:nvPr/>
        </p:nvSpPr>
        <p:spPr>
          <a:xfrm>
            <a:off x="918221" y="418188"/>
            <a:ext cx="43425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572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Dynamic Representation (Using Linked List)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4" name="Google Shape;464;g3212967500f_1_0"/>
          <p:cNvSpPr/>
          <p:nvPr/>
        </p:nvSpPr>
        <p:spPr>
          <a:xfrm>
            <a:off x="139445" y="2946653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65" name="Google Shape;465;g3212967500f_1_0"/>
          <p:cNvGraphicFramePr/>
          <p:nvPr/>
        </p:nvGraphicFramePr>
        <p:xfrm>
          <a:off x="316250" y="76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{F03FE580-8964-4DC4-98F9-952E86A29118}</a:tableStyleId>
              </a:tblPr>
              <a:tblGrid>
                <a:gridCol w="2445175"/>
                <a:gridCol w="2688125"/>
              </a:tblGrid>
              <a:tr h="2978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Binary tree Node class design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 hMerge="1"/>
              </a:tr>
              <a:tr h="27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Style01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Style02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121920" lvl="0" marL="290830" marR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4669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 reference to its left child (may be NIL)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21920" lvl="0" marL="290830" marR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4669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 reference to its right child (may be NIL)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21285" lvl="0" marL="290195" marR="0" rtl="0" algn="l">
                        <a:lnSpc>
                          <a:spcPct val="11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4669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 key/value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121920" lvl="0" marL="290830" marR="0" rtl="0" algn="l">
                        <a:lnSpc>
                          <a:spcPct val="11708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4669"/>
                        </a:buClr>
                        <a:buSzPts val="800"/>
                        <a:buFont typeface="Arial"/>
                        <a:buChar char="•"/>
                      </a:pPr>
                      <a:r>
                        <a:rPr b="1" lang="en-US" sz="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 reference to its parent (NIL for root)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21920" lvl="0" marL="290830" marR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4669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 reference to its left child (may be NIL)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21920" lvl="0" marL="290830" marR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4669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 reference to its right child (may be NIL)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21285" lvl="0" marL="290195" marR="0" rtl="0" algn="l">
                        <a:lnSpc>
                          <a:spcPct val="11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4669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 key/value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1d00b2da0a_0_0"/>
          <p:cNvSpPr txBox="1"/>
          <p:nvPr/>
        </p:nvSpPr>
        <p:spPr>
          <a:xfrm>
            <a:off x="860371" y="233113"/>
            <a:ext cx="43425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572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Dynamic Representation (Using Linked List) (style1)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1" name="Google Shape;471;g31d00b2da0a_0_0"/>
          <p:cNvSpPr/>
          <p:nvPr/>
        </p:nvSpPr>
        <p:spPr>
          <a:xfrm>
            <a:off x="139445" y="2946653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31d00b2da0a_0_0"/>
          <p:cNvSpPr txBox="1"/>
          <p:nvPr/>
        </p:nvSpPr>
        <p:spPr>
          <a:xfrm>
            <a:off x="87275" y="2781400"/>
            <a:ext cx="55095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1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3" name="Google Shape;473;g31d00b2da0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6163" y="582913"/>
            <a:ext cx="3473476" cy="2046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1d6baea2bf_0_10"/>
          <p:cNvSpPr txBox="1"/>
          <p:nvPr/>
        </p:nvSpPr>
        <p:spPr>
          <a:xfrm>
            <a:off x="860371" y="233113"/>
            <a:ext cx="43425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572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Dynamic Representation (Using Linked List) (style2)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79" name="Google Shape;479;g31d6baea2bf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975" y="647062"/>
            <a:ext cx="3434556" cy="1898087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31d6baea2bf_0_10"/>
          <p:cNvSpPr/>
          <p:nvPr/>
        </p:nvSpPr>
        <p:spPr>
          <a:xfrm>
            <a:off x="139445" y="2946653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31d6baea2bf_0_10"/>
          <p:cNvSpPr txBox="1"/>
          <p:nvPr/>
        </p:nvSpPr>
        <p:spPr>
          <a:xfrm>
            <a:off x="87275" y="2781400"/>
            <a:ext cx="5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0800" marR="0" rtl="0" algn="l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215265" marR="0" rtl="0" algn="l">
              <a:lnSpc>
                <a:spcPct val="11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4"/>
          <p:cNvSpPr txBox="1"/>
          <p:nvPr>
            <p:ph type="title"/>
          </p:nvPr>
        </p:nvSpPr>
        <p:spPr>
          <a:xfrm>
            <a:off x="1865650" y="157725"/>
            <a:ext cx="2326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Navigating trees</a:t>
            </a:r>
            <a:endParaRPr/>
          </a:p>
        </p:txBody>
      </p:sp>
      <p:sp>
        <p:nvSpPr>
          <p:cNvPr id="487" name="Google Shape;487;p14"/>
          <p:cNvSpPr txBox="1"/>
          <p:nvPr/>
        </p:nvSpPr>
        <p:spPr>
          <a:xfrm>
            <a:off x="130845" y="3104750"/>
            <a:ext cx="1320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Representing rooted trees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8" name="Google Shape;488;p14"/>
          <p:cNvSpPr txBox="1"/>
          <p:nvPr/>
        </p:nvSpPr>
        <p:spPr>
          <a:xfrm>
            <a:off x="366950" y="759175"/>
            <a:ext cx="50319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7320" lvl="0" marL="29083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Each tree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has exactly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one root</a:t>
            </a:r>
            <a:endParaRPr b="1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7320" lvl="0" marL="29083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Each node of the tree has exactly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one parent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i="0" lang="en-US" sz="1200" u="none" cap="none" strike="noStrike">
                <a:solidFill>
                  <a:srgbClr val="CC0000"/>
                </a:solidFill>
                <a:latin typeface="Tahoma"/>
                <a:ea typeface="Tahoma"/>
                <a:cs typeface="Tahoma"/>
                <a:sym typeface="Tahoma"/>
              </a:rPr>
              <a:t>except root, which has no parent)</a:t>
            </a:r>
            <a:endParaRPr b="1" i="0" sz="1200" u="none" cap="none" strike="noStrike">
              <a:solidFill>
                <a:srgbClr val="CC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7320" lvl="0" marL="29083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Starting from the root, there is </a:t>
            </a:r>
            <a: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(at least) one way</a:t>
            </a:r>
            <a:r>
              <a:rPr b="0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to reach each node in a tree</a:t>
            </a:r>
            <a:endParaRPr b="0" i="0" sz="12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6685" lvl="0" marL="29019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The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root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of the tree can be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reached from any node</a:t>
            </a:r>
            <a:endParaRPr b="1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f31d0a28d_0_180"/>
          <p:cNvSpPr txBox="1"/>
          <p:nvPr>
            <p:ph type="title"/>
          </p:nvPr>
        </p:nvSpPr>
        <p:spPr>
          <a:xfrm>
            <a:off x="1331123" y="94225"/>
            <a:ext cx="27264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4" name="Google Shape;494;g31f31d0a28d_0_180"/>
          <p:cNvSpPr txBox="1"/>
          <p:nvPr>
            <p:ph idx="1" type="body"/>
          </p:nvPr>
        </p:nvSpPr>
        <p:spPr>
          <a:xfrm>
            <a:off x="85600" y="442838"/>
            <a:ext cx="5680200" cy="21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78740" lvl="0" marL="1041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/>
              <a:t>For </a:t>
            </a:r>
            <a:r>
              <a:rPr b="1" lang="en-US" sz="1000">
                <a:latin typeface="Tahoma"/>
                <a:ea typeface="Tahoma"/>
                <a:cs typeface="Tahoma"/>
                <a:sym typeface="Tahoma"/>
              </a:rPr>
              <a:t>Inorder</a:t>
            </a:r>
            <a:r>
              <a:rPr lang="en-US" sz="1000"/>
              <a:t>, you traverse from the </a:t>
            </a:r>
            <a:r>
              <a:rPr b="1" lang="en-US" sz="1000"/>
              <a:t>left subtree</a:t>
            </a:r>
            <a:r>
              <a:rPr lang="en-US" sz="1000"/>
              <a:t> to the </a:t>
            </a:r>
            <a:r>
              <a:rPr b="1" lang="en-US" sz="1000"/>
              <a:t>root</a:t>
            </a:r>
            <a:r>
              <a:rPr lang="en-US" sz="1000"/>
              <a:t> then to the </a:t>
            </a:r>
            <a:r>
              <a:rPr b="1" lang="en-US" sz="1000"/>
              <a:t>right subtree</a:t>
            </a:r>
            <a:r>
              <a:rPr lang="en-US" sz="1000"/>
              <a:t>.</a:t>
            </a:r>
            <a:endParaRPr sz="1000"/>
          </a:p>
          <a:p>
            <a:pPr indent="-78740" lvl="0" marL="1041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/>
              <a:t>For </a:t>
            </a:r>
            <a:r>
              <a:rPr b="1" lang="en-US" sz="1000">
                <a:latin typeface="Tahoma"/>
                <a:ea typeface="Tahoma"/>
                <a:cs typeface="Tahoma"/>
                <a:sym typeface="Tahoma"/>
              </a:rPr>
              <a:t>Preorder</a:t>
            </a:r>
            <a:r>
              <a:rPr lang="en-US" sz="1000"/>
              <a:t>, you traverse from the </a:t>
            </a:r>
            <a:r>
              <a:rPr b="1" lang="en-US" sz="1000"/>
              <a:t>root</a:t>
            </a:r>
            <a:r>
              <a:rPr lang="en-US" sz="1000"/>
              <a:t> to the </a:t>
            </a:r>
            <a:r>
              <a:rPr b="1" lang="en-US" sz="1000"/>
              <a:t>left subtree</a:t>
            </a:r>
            <a:r>
              <a:rPr lang="en-US" sz="1000"/>
              <a:t> then to the </a:t>
            </a:r>
            <a:r>
              <a:rPr b="1" lang="en-US" sz="1000"/>
              <a:t>right subtree</a:t>
            </a:r>
            <a:r>
              <a:rPr lang="en-US" sz="1000"/>
              <a:t>.</a:t>
            </a:r>
            <a:endParaRPr sz="1000"/>
          </a:p>
          <a:p>
            <a:pPr indent="-85090" lvl="0" marL="1041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000"/>
              <a:t>For </a:t>
            </a:r>
            <a:r>
              <a:rPr b="1" lang="en-US" sz="1000">
                <a:latin typeface="Tahoma"/>
                <a:ea typeface="Tahoma"/>
                <a:cs typeface="Tahoma"/>
                <a:sym typeface="Tahoma"/>
              </a:rPr>
              <a:t>Post order</a:t>
            </a:r>
            <a:r>
              <a:rPr lang="en-US" sz="1000"/>
              <a:t>, you traverse from the </a:t>
            </a:r>
            <a:r>
              <a:rPr b="1" lang="en-US" sz="1000"/>
              <a:t>left subtree</a:t>
            </a:r>
            <a:r>
              <a:rPr lang="en-US" sz="1000"/>
              <a:t> to the </a:t>
            </a:r>
            <a:r>
              <a:rPr b="1" lang="en-US" sz="1000"/>
              <a:t>right subtree</a:t>
            </a:r>
            <a:r>
              <a:rPr lang="en-US" sz="1000"/>
              <a:t> then to the </a:t>
            </a:r>
            <a:r>
              <a:rPr b="1" lang="en-US" sz="1000"/>
              <a:t>root</a:t>
            </a:r>
            <a:r>
              <a:rPr lang="en-US" sz="1000"/>
              <a:t>.</a:t>
            </a:r>
            <a:br>
              <a:rPr lang="en-US" sz="1100"/>
            </a:br>
            <a:endParaRPr sz="1100"/>
          </a:p>
          <a:p>
            <a:pPr indent="0" lvl="0" marL="15240" marR="3190240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Tahoma"/>
                <a:ea typeface="Tahoma"/>
                <a:cs typeface="Tahoma"/>
                <a:sym typeface="Tahoma"/>
              </a:rPr>
              <a:t>Inorder </a:t>
            </a:r>
            <a:r>
              <a:rPr lang="en-US"/>
              <a:t>=&gt; Left, </a:t>
            </a:r>
            <a:r>
              <a:rPr b="1" lang="en-US"/>
              <a:t>Root,</a:t>
            </a:r>
            <a:r>
              <a:rPr lang="en-US"/>
              <a:t> Right. </a:t>
            </a:r>
            <a:br>
              <a:rPr lang="en-US"/>
            </a:br>
            <a:r>
              <a:rPr b="1" lang="en-US"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b="1" lang="en-US">
                <a:latin typeface="Tahoma"/>
                <a:ea typeface="Tahoma"/>
                <a:cs typeface="Tahoma"/>
                <a:sym typeface="Tahoma"/>
              </a:rPr>
              <a:t>reorder </a:t>
            </a:r>
            <a:r>
              <a:rPr lang="en-US"/>
              <a:t>=&gt;</a:t>
            </a:r>
            <a:r>
              <a:rPr b="1" lang="en-US"/>
              <a:t> Root, </a:t>
            </a:r>
            <a:r>
              <a:rPr lang="en-US"/>
              <a:t>Left, Right.</a:t>
            </a:r>
            <a:br>
              <a:rPr lang="en-US"/>
            </a:br>
            <a:r>
              <a:rPr b="1" lang="en-US">
                <a:latin typeface="Tahoma"/>
                <a:ea typeface="Tahoma"/>
                <a:cs typeface="Tahoma"/>
                <a:sym typeface="Tahoma"/>
              </a:rPr>
              <a:t>Post order </a:t>
            </a:r>
            <a:r>
              <a:rPr lang="en-US"/>
              <a:t>=&gt; Left, Right, </a:t>
            </a:r>
            <a:r>
              <a:rPr b="1" lang="en-US"/>
              <a:t>Root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g31f31d0a28d_0_180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1f334dfcb5_0_152"/>
          <p:cNvSpPr txBox="1"/>
          <p:nvPr>
            <p:ph type="title"/>
          </p:nvPr>
        </p:nvSpPr>
        <p:spPr>
          <a:xfrm>
            <a:off x="1331123" y="94225"/>
            <a:ext cx="27264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(In order)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1" name="Google Shape;501;g31f334dfcb5_0_152"/>
          <p:cNvSpPr txBox="1"/>
          <p:nvPr>
            <p:ph idx="1" type="body"/>
          </p:nvPr>
        </p:nvSpPr>
        <p:spPr>
          <a:xfrm>
            <a:off x="85600" y="442838"/>
            <a:ext cx="56802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Inorder</a:t>
            </a:r>
            <a:r>
              <a:rPr lang="en-US" sz="1100"/>
              <a:t>, you traverse from the left subtree to the root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Preorder</a:t>
            </a:r>
            <a:r>
              <a:rPr lang="en-US" sz="1100"/>
              <a:t>, you traverse from the root to the left subtree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Post order</a:t>
            </a:r>
            <a:r>
              <a:rPr lang="en-US" sz="1100"/>
              <a:t>, you traverse from the left subtree to the right subtree then to the root.</a:t>
            </a:r>
            <a:br>
              <a:rPr lang="en-US" sz="1100"/>
            </a:br>
            <a:endParaRPr sz="1100"/>
          </a:p>
          <a:p>
            <a:pPr indent="0" lvl="0" marL="15240" marR="3190240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Tahoma"/>
                <a:ea typeface="Tahoma"/>
                <a:cs typeface="Tahoma"/>
                <a:sym typeface="Tahoma"/>
              </a:rPr>
              <a:t>Inorder </a:t>
            </a:r>
            <a:r>
              <a:rPr lang="en-US"/>
              <a:t>=&gt; Left, Root, Right. </a:t>
            </a:r>
            <a:br>
              <a:rPr lang="en-US"/>
            </a:br>
            <a:r>
              <a:rPr b="1" lang="en-US">
                <a:latin typeface="Tahoma"/>
                <a:ea typeface="Tahoma"/>
                <a:cs typeface="Tahoma"/>
                <a:sym typeface="Tahoma"/>
              </a:rPr>
              <a:t>Preorder </a:t>
            </a:r>
            <a:r>
              <a:rPr lang="en-US"/>
              <a:t>=&gt; Root, Left, Right.</a:t>
            </a:r>
            <a:br>
              <a:rPr lang="en-US"/>
            </a:br>
            <a:r>
              <a:rPr b="1" lang="en-US">
                <a:latin typeface="Tahoma"/>
                <a:ea typeface="Tahoma"/>
                <a:cs typeface="Tahoma"/>
                <a:sym typeface="Tahoma"/>
              </a:rPr>
              <a:t>Post order </a:t>
            </a:r>
            <a:r>
              <a:rPr lang="en-US"/>
              <a:t>=&gt; Left, Right, Root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31f334dfcb5_0_152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3" name="Google Shape;503;g31f334dfcb5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8452" y="1028150"/>
            <a:ext cx="2117948" cy="21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f334dfcb5_0_0"/>
          <p:cNvSpPr txBox="1"/>
          <p:nvPr>
            <p:ph idx="1" type="body"/>
          </p:nvPr>
        </p:nvSpPr>
        <p:spPr>
          <a:xfrm>
            <a:off x="85600" y="442838"/>
            <a:ext cx="5680200" cy="23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Inorder</a:t>
            </a:r>
            <a:r>
              <a:rPr lang="en-US" sz="1100"/>
              <a:t>, you traverse from the left subtree to the root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Preorder</a:t>
            </a:r>
            <a:r>
              <a:rPr lang="en-US" sz="1100"/>
              <a:t>, you traverse from the root to the left subtree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Post order</a:t>
            </a:r>
            <a:r>
              <a:rPr lang="en-US" sz="1100"/>
              <a:t>, you traverse from the left subtree to the right subtree then to the root.</a:t>
            </a:r>
            <a:br>
              <a:rPr lang="en-US" sz="1100"/>
            </a:br>
            <a:endParaRPr sz="1100"/>
          </a:p>
          <a:p>
            <a:pPr indent="0" lvl="0" marL="15240" marR="3190240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Tahoma"/>
                <a:ea typeface="Tahoma"/>
                <a:cs typeface="Tahoma"/>
                <a:sym typeface="Tahoma"/>
              </a:rPr>
              <a:t>Inorder </a:t>
            </a:r>
            <a:r>
              <a:rPr lang="en-US"/>
              <a:t>=&gt; Left, Root, Right. </a:t>
            </a:r>
            <a:br>
              <a:rPr lang="en-US"/>
            </a:br>
            <a:r>
              <a:rPr b="1" lang="en-US">
                <a:latin typeface="Tahoma"/>
                <a:ea typeface="Tahoma"/>
                <a:cs typeface="Tahoma"/>
                <a:sym typeface="Tahoma"/>
              </a:rPr>
              <a:t>Preorder </a:t>
            </a:r>
            <a:r>
              <a:rPr lang="en-US"/>
              <a:t>=&gt; Root, Left, Right.</a:t>
            </a:r>
            <a:br>
              <a:rPr lang="en-US"/>
            </a:br>
            <a:r>
              <a:rPr b="1" lang="en-US">
                <a:latin typeface="Tahoma"/>
                <a:ea typeface="Tahoma"/>
                <a:cs typeface="Tahoma"/>
                <a:sym typeface="Tahoma"/>
              </a:rPr>
              <a:t>Post order </a:t>
            </a:r>
            <a:r>
              <a:rPr lang="en-US"/>
              <a:t>=&gt; Left, Right, Root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Inorder answer:Homework</a:t>
            </a:r>
            <a:br>
              <a:rPr lang="en-US" sz="1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–solve it own your own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g31f334dfcb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3675" y="1263050"/>
            <a:ext cx="2912100" cy="18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31f334dfcb5_0_0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1" name="Google Shape;511;g31f334dfcb5_0_0"/>
          <p:cNvSpPr txBox="1"/>
          <p:nvPr>
            <p:ph type="title"/>
          </p:nvPr>
        </p:nvSpPr>
        <p:spPr>
          <a:xfrm>
            <a:off x="1331123" y="94225"/>
            <a:ext cx="27264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(In order)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/>
          <p:nvPr>
            <p:ph type="title"/>
          </p:nvPr>
        </p:nvSpPr>
        <p:spPr>
          <a:xfrm>
            <a:off x="2102100" y="154500"/>
            <a:ext cx="17832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Trees and forests</a:t>
            </a:r>
            <a:endParaRPr/>
          </a:p>
        </p:txBody>
      </p:sp>
      <p:sp>
        <p:nvSpPr>
          <p:cNvPr id="112" name="Google Shape;112;p5"/>
          <p:cNvSpPr txBox="1"/>
          <p:nvPr/>
        </p:nvSpPr>
        <p:spPr>
          <a:xfrm>
            <a:off x="130860" y="3104757"/>
            <a:ext cx="83756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3" name="Google Shape;113;p5"/>
          <p:cNvSpPr txBox="1"/>
          <p:nvPr/>
        </p:nvSpPr>
        <p:spPr>
          <a:xfrm>
            <a:off x="256743" y="565480"/>
            <a:ext cx="5217900" cy="26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40335" lvl="0" marL="1593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Trees are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graphs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with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special properties</a:t>
            </a:r>
            <a:endParaRPr b="1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0970" lvl="0" marL="160020" marR="0" rtl="0" algn="l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Tree is a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non-linear data structure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 allows us to organize, access and update </a:t>
            </a:r>
            <a:r>
              <a:rPr b="0" i="0" lang="en-US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data efficiently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representing </a:t>
            </a:r>
            <a:r>
              <a:rPr b="1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non-linear data in </a:t>
            </a:r>
            <a:r>
              <a:rPr b="1" i="0" lang="en-US" sz="11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 form of hierarchy.</a:t>
            </a:r>
            <a:endParaRPr b="1" i="0" sz="1100" u="sng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0970" lvl="0" marL="160020" marR="0" rtl="0" algn="l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graph that contains a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cycle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is </a:t>
            </a:r>
            <a:r>
              <a:rPr b="0" i="0" lang="en-US" sz="11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never a tree</a:t>
            </a:r>
            <a:endParaRPr b="0" i="0" sz="11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Applications of tree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Sorting with Trees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Using a Binary Search Tree, new data can be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inserted in a sorted manner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without re-sorting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entire array.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Folder/File System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tree structure represents folders (branches) and files (leaf nodes) in a system, with the desktop as the root.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Electrical Circuit Design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Trees model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electricity distribution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a central point to homes and industries.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Routing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Trees are used to determine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efficient routes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packets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computer networks.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1f334dfcb5_0_11"/>
          <p:cNvSpPr txBox="1"/>
          <p:nvPr>
            <p:ph idx="1" type="body"/>
          </p:nvPr>
        </p:nvSpPr>
        <p:spPr>
          <a:xfrm>
            <a:off x="85600" y="442838"/>
            <a:ext cx="56802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Inorder</a:t>
            </a:r>
            <a:r>
              <a:rPr lang="en-US" sz="1100"/>
              <a:t>, you traverse from the left subtree to the root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Preorder</a:t>
            </a:r>
            <a:r>
              <a:rPr lang="en-US" sz="1100"/>
              <a:t>, you traverse from the root to the left subtree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Post order</a:t>
            </a:r>
            <a:r>
              <a:rPr lang="en-US" sz="1100"/>
              <a:t>, you traverse from the left subtree to the right subtree then to the root.</a:t>
            </a:r>
            <a:br>
              <a:rPr lang="en-US" sz="1100"/>
            </a:br>
            <a:endParaRPr sz="1100"/>
          </a:p>
          <a:p>
            <a:pPr indent="0" lvl="0" marL="15240" marR="3190240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Tahoma"/>
                <a:ea typeface="Tahoma"/>
                <a:cs typeface="Tahoma"/>
                <a:sym typeface="Tahoma"/>
              </a:rPr>
              <a:t>Inorder </a:t>
            </a:r>
            <a:r>
              <a:rPr lang="en-US"/>
              <a:t>=&gt; Left, Root, Right. </a:t>
            </a:r>
            <a:br>
              <a:rPr lang="en-US"/>
            </a:br>
            <a:r>
              <a:rPr b="1" lang="en-US">
                <a:latin typeface="Tahoma"/>
                <a:ea typeface="Tahoma"/>
                <a:cs typeface="Tahoma"/>
                <a:sym typeface="Tahoma"/>
              </a:rPr>
              <a:t>Preorder </a:t>
            </a:r>
            <a:r>
              <a:rPr lang="en-US"/>
              <a:t>=&gt; Root, Left, Right.</a:t>
            </a:r>
            <a:br>
              <a:rPr lang="en-US"/>
            </a:br>
            <a:r>
              <a:rPr b="1" lang="en-US">
                <a:latin typeface="Tahoma"/>
                <a:ea typeface="Tahoma"/>
                <a:cs typeface="Tahoma"/>
                <a:sym typeface="Tahoma"/>
              </a:rPr>
              <a:t>Post order </a:t>
            </a:r>
            <a:r>
              <a:rPr lang="en-US"/>
              <a:t>=&gt; Left, Right, Root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Inorder answer: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Google Shape;517;g31f334dfcb5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6364" y="1321662"/>
            <a:ext cx="2819400" cy="178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31f334dfcb5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408" y="2505281"/>
            <a:ext cx="1466850" cy="199808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31f334dfcb5_0_11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0" name="Google Shape;520;g31f334dfcb5_0_11"/>
          <p:cNvSpPr txBox="1"/>
          <p:nvPr>
            <p:ph type="title"/>
          </p:nvPr>
        </p:nvSpPr>
        <p:spPr>
          <a:xfrm>
            <a:off x="1331123" y="94225"/>
            <a:ext cx="27264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(In order)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1f31d0a28d_0_189"/>
          <p:cNvSpPr txBox="1"/>
          <p:nvPr>
            <p:ph type="title"/>
          </p:nvPr>
        </p:nvSpPr>
        <p:spPr>
          <a:xfrm>
            <a:off x="1325323" y="94225"/>
            <a:ext cx="27321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(</a:t>
            </a:r>
            <a:r>
              <a:rPr b="1" lang="en-US" sz="1400">
                <a:solidFill>
                  <a:srgbClr val="394663"/>
                </a:solidFill>
              </a:rPr>
              <a:t>Pre-order</a:t>
            </a: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6" name="Google Shape;526;g31f31d0a28d_0_189"/>
          <p:cNvSpPr txBox="1"/>
          <p:nvPr>
            <p:ph idx="1" type="body"/>
          </p:nvPr>
        </p:nvSpPr>
        <p:spPr>
          <a:xfrm>
            <a:off x="85600" y="442838"/>
            <a:ext cx="56802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85090" lvl="0" marL="1041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Inorder</a:t>
            </a:r>
            <a:r>
              <a:rPr lang="en-US" sz="1100"/>
              <a:t>, you traverse from the left subtree to the root then to the right subtree.</a:t>
            </a:r>
            <a:endParaRPr sz="1100"/>
          </a:p>
          <a:p>
            <a:pPr indent="-85090" lvl="0" marL="1041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Preorder</a:t>
            </a:r>
            <a:r>
              <a:rPr lang="en-US" sz="1100"/>
              <a:t>, you traverse from the root to the left subtree then to the right subtree.</a:t>
            </a:r>
            <a:endParaRPr sz="1100"/>
          </a:p>
          <a:p>
            <a:pPr indent="-85090" lvl="0" marL="1041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Post order</a:t>
            </a:r>
            <a:r>
              <a:rPr lang="en-US" sz="1100"/>
              <a:t>, you traverse from the left subtree to the right subtree then to the root.</a:t>
            </a:r>
            <a:br>
              <a:rPr lang="en-US" sz="1100"/>
            </a:br>
            <a:endParaRPr sz="1100"/>
          </a:p>
          <a:p>
            <a:pPr indent="0" lvl="0" marL="15240" marR="3190240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Tahoma"/>
                <a:ea typeface="Tahoma"/>
                <a:cs typeface="Tahoma"/>
                <a:sym typeface="Tahoma"/>
              </a:rPr>
              <a:t>Inorder </a:t>
            </a:r>
            <a:r>
              <a:rPr lang="en-US"/>
              <a:t>=&gt; Left, Root, Right. </a:t>
            </a:r>
            <a:br>
              <a:rPr lang="en-US"/>
            </a:br>
            <a:r>
              <a:rPr b="1" lang="en-US">
                <a:latin typeface="Tahoma"/>
                <a:ea typeface="Tahoma"/>
                <a:cs typeface="Tahoma"/>
                <a:sym typeface="Tahoma"/>
              </a:rPr>
              <a:t>Preorder </a:t>
            </a:r>
            <a:r>
              <a:rPr lang="en-US"/>
              <a:t>=&gt; Root, Left, Right.</a:t>
            </a:r>
            <a:br>
              <a:rPr lang="en-US"/>
            </a:br>
            <a:r>
              <a:rPr b="1" lang="en-US">
                <a:latin typeface="Tahoma"/>
                <a:ea typeface="Tahoma"/>
                <a:cs typeface="Tahoma"/>
                <a:sym typeface="Tahoma"/>
              </a:rPr>
              <a:t>Post order </a:t>
            </a:r>
            <a:r>
              <a:rPr lang="en-US"/>
              <a:t>=&gt; Left, Right, Root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g31f31d0a28d_0_189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8" name="Google Shape;528;g31f31d0a28d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6350" y="1070075"/>
            <a:ext cx="2094125" cy="21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1f334dfcb5_0_21"/>
          <p:cNvSpPr txBox="1"/>
          <p:nvPr>
            <p:ph idx="1" type="body"/>
          </p:nvPr>
        </p:nvSpPr>
        <p:spPr>
          <a:xfrm>
            <a:off x="85600" y="442838"/>
            <a:ext cx="5680200" cy="23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Inorder</a:t>
            </a:r>
            <a:r>
              <a:rPr lang="en-US" sz="1100"/>
              <a:t>, you traverse from the left subtree to the root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Preorder</a:t>
            </a:r>
            <a:r>
              <a:rPr lang="en-US" sz="1100"/>
              <a:t>, you traverse from the root to the left subtree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Post order</a:t>
            </a:r>
            <a:r>
              <a:rPr lang="en-US" sz="1100"/>
              <a:t>, you traverse from the left subtree to the right subtree then to the root.</a:t>
            </a:r>
            <a:br>
              <a:rPr lang="en-US" sz="1100"/>
            </a:br>
            <a:endParaRPr sz="1100"/>
          </a:p>
          <a:p>
            <a:pPr indent="0" lvl="0" marL="15240" marR="3190240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Tahoma"/>
                <a:ea typeface="Tahoma"/>
                <a:cs typeface="Tahoma"/>
                <a:sym typeface="Tahoma"/>
              </a:rPr>
              <a:t>Inorder </a:t>
            </a:r>
            <a:r>
              <a:rPr lang="en-US"/>
              <a:t>=&gt; Left, Root, Right. </a:t>
            </a:r>
            <a:br>
              <a:rPr lang="en-US"/>
            </a:br>
            <a:r>
              <a:rPr b="1" lang="en-US">
                <a:latin typeface="Tahoma"/>
                <a:ea typeface="Tahoma"/>
                <a:cs typeface="Tahoma"/>
                <a:sym typeface="Tahoma"/>
              </a:rPr>
              <a:t>Preorder </a:t>
            </a:r>
            <a:r>
              <a:rPr lang="en-US"/>
              <a:t>=&gt; Root, Left, Right.</a:t>
            </a:r>
            <a:br>
              <a:rPr lang="en-US"/>
            </a:br>
            <a:r>
              <a:rPr b="1" lang="en-US">
                <a:latin typeface="Tahoma"/>
                <a:ea typeface="Tahoma"/>
                <a:cs typeface="Tahoma"/>
                <a:sym typeface="Tahoma"/>
              </a:rPr>
              <a:t>Post order </a:t>
            </a:r>
            <a:r>
              <a:rPr lang="en-US"/>
              <a:t>=&gt; Left, Right, Root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Preorder answer:Homework</a:t>
            </a:r>
            <a:br>
              <a:rPr lang="en-US" sz="1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–solve it own your own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g31f334dfcb5_0_21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5" name="Google Shape;535;g31f334dfcb5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2137" y="1358996"/>
            <a:ext cx="2618853" cy="1633026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31f334dfcb5_0_21"/>
          <p:cNvSpPr txBox="1"/>
          <p:nvPr>
            <p:ph type="title"/>
          </p:nvPr>
        </p:nvSpPr>
        <p:spPr>
          <a:xfrm>
            <a:off x="1325323" y="94225"/>
            <a:ext cx="27321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(</a:t>
            </a:r>
            <a:r>
              <a:rPr b="1" lang="en-US" sz="1400">
                <a:solidFill>
                  <a:srgbClr val="394663"/>
                </a:solidFill>
              </a:rPr>
              <a:t>Pre-order</a:t>
            </a: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f334dfcb5_0_31"/>
          <p:cNvSpPr txBox="1"/>
          <p:nvPr>
            <p:ph idx="1" type="body"/>
          </p:nvPr>
        </p:nvSpPr>
        <p:spPr>
          <a:xfrm>
            <a:off x="85600" y="442838"/>
            <a:ext cx="56802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Inorder</a:t>
            </a:r>
            <a:r>
              <a:rPr lang="en-US" sz="1100"/>
              <a:t>, you traverse from the left subtree to the root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Preorder</a:t>
            </a:r>
            <a:r>
              <a:rPr lang="en-US" sz="1100"/>
              <a:t>, you traverse from the root to the left subtree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Post order</a:t>
            </a:r>
            <a:r>
              <a:rPr lang="en-US" sz="1100"/>
              <a:t>, you traverse from the left subtree to the right subtree then to the root.</a:t>
            </a:r>
            <a:br>
              <a:rPr lang="en-US" sz="1100"/>
            </a:br>
            <a:endParaRPr sz="1100"/>
          </a:p>
          <a:p>
            <a:pPr indent="0" lvl="0" marL="15240" marR="3190240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Tahoma"/>
                <a:ea typeface="Tahoma"/>
                <a:cs typeface="Tahoma"/>
                <a:sym typeface="Tahoma"/>
              </a:rPr>
              <a:t>Inorder </a:t>
            </a:r>
            <a:r>
              <a:rPr lang="en-US"/>
              <a:t>=&gt; Left, Root, Right. </a:t>
            </a:r>
            <a:br>
              <a:rPr lang="en-US"/>
            </a:br>
            <a:r>
              <a:rPr b="1" lang="en-US">
                <a:latin typeface="Tahoma"/>
                <a:ea typeface="Tahoma"/>
                <a:cs typeface="Tahoma"/>
                <a:sym typeface="Tahoma"/>
              </a:rPr>
              <a:t>Preorder </a:t>
            </a:r>
            <a:r>
              <a:rPr lang="en-US"/>
              <a:t>=&gt; Root, Left, Right.</a:t>
            </a:r>
            <a:br>
              <a:rPr lang="en-US"/>
            </a:br>
            <a:r>
              <a:rPr b="1" lang="en-US">
                <a:latin typeface="Tahoma"/>
                <a:ea typeface="Tahoma"/>
                <a:cs typeface="Tahoma"/>
                <a:sym typeface="Tahoma"/>
              </a:rPr>
              <a:t>Post order </a:t>
            </a:r>
            <a:r>
              <a:rPr lang="en-US"/>
              <a:t>=&gt; Left, Right, Root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Preorder answer: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g31f334dfcb5_0_31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3" name="Google Shape;543;g31f334dfcb5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783" y="2388216"/>
            <a:ext cx="1475645" cy="199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31f334dfcb5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2137" y="1301171"/>
            <a:ext cx="2618853" cy="163302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31f334dfcb5_0_31"/>
          <p:cNvSpPr txBox="1"/>
          <p:nvPr>
            <p:ph type="title"/>
          </p:nvPr>
        </p:nvSpPr>
        <p:spPr>
          <a:xfrm>
            <a:off x="1325323" y="94225"/>
            <a:ext cx="27321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(</a:t>
            </a:r>
            <a:r>
              <a:rPr b="1" lang="en-US" sz="1400">
                <a:solidFill>
                  <a:srgbClr val="394663"/>
                </a:solidFill>
              </a:rPr>
              <a:t>Pre-order</a:t>
            </a: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1f31d0a28d_0_199"/>
          <p:cNvSpPr txBox="1"/>
          <p:nvPr>
            <p:ph type="title"/>
          </p:nvPr>
        </p:nvSpPr>
        <p:spPr>
          <a:xfrm>
            <a:off x="1279048" y="94225"/>
            <a:ext cx="27783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(post order)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1" name="Google Shape;551;g31f31d0a28d_0_199"/>
          <p:cNvSpPr txBox="1"/>
          <p:nvPr>
            <p:ph idx="1" type="body"/>
          </p:nvPr>
        </p:nvSpPr>
        <p:spPr>
          <a:xfrm>
            <a:off x="85600" y="442838"/>
            <a:ext cx="5680200" cy="19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85090" lvl="0" marL="1041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Inorder</a:t>
            </a:r>
            <a:r>
              <a:rPr lang="en-US" sz="1100"/>
              <a:t>, you traverse from the left subtree to the root then to the right subtree.</a:t>
            </a:r>
            <a:endParaRPr sz="1100"/>
          </a:p>
          <a:p>
            <a:pPr indent="-85090" lvl="0" marL="1041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Preorder</a:t>
            </a:r>
            <a:r>
              <a:rPr lang="en-US" sz="1100"/>
              <a:t>, you traverse from the root to the left subtree then to the right subtree.</a:t>
            </a:r>
            <a:endParaRPr sz="1100"/>
          </a:p>
          <a:p>
            <a:pPr indent="-85090" lvl="0" marL="1041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Post order</a:t>
            </a:r>
            <a:r>
              <a:rPr lang="en-US" sz="1100"/>
              <a:t>, you traverse from the left subtree to the right subtree then to the root.</a:t>
            </a:r>
            <a:br>
              <a:rPr lang="en-US" sz="1100"/>
            </a:br>
            <a:endParaRPr sz="1100"/>
          </a:p>
          <a:p>
            <a:pPr indent="0" lvl="0" marL="15240" marR="3190240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Tahoma"/>
                <a:ea typeface="Tahoma"/>
                <a:cs typeface="Tahoma"/>
                <a:sym typeface="Tahoma"/>
              </a:rPr>
              <a:t>Inorder </a:t>
            </a:r>
            <a:r>
              <a:rPr lang="en-US"/>
              <a:t>=&gt; Left, Root, Right. </a:t>
            </a:r>
            <a:br>
              <a:rPr lang="en-US"/>
            </a:br>
            <a:r>
              <a:rPr b="1" lang="en-US">
                <a:latin typeface="Tahoma"/>
                <a:ea typeface="Tahoma"/>
                <a:cs typeface="Tahoma"/>
                <a:sym typeface="Tahoma"/>
              </a:rPr>
              <a:t>Preorder </a:t>
            </a:r>
            <a:r>
              <a:rPr lang="en-US"/>
              <a:t>=&gt; Root, Left, Right.</a:t>
            </a:r>
            <a:br>
              <a:rPr lang="en-US"/>
            </a:br>
            <a:r>
              <a:rPr b="1" lang="en-US">
                <a:latin typeface="Tahoma"/>
                <a:ea typeface="Tahoma"/>
                <a:cs typeface="Tahoma"/>
                <a:sym typeface="Tahoma"/>
              </a:rPr>
              <a:t>Post order </a:t>
            </a:r>
            <a:r>
              <a:rPr lang="en-US"/>
              <a:t>=&gt; Left, Right, Root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g31f31d0a28d_0_199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3" name="Google Shape;553;g31f31d0a28d_0_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7500" y="1098950"/>
            <a:ext cx="1901875" cy="195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1f334dfcb5_0_41"/>
          <p:cNvSpPr txBox="1"/>
          <p:nvPr>
            <p:ph idx="1" type="body"/>
          </p:nvPr>
        </p:nvSpPr>
        <p:spPr>
          <a:xfrm>
            <a:off x="85600" y="442838"/>
            <a:ext cx="5680200" cy="23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Inorder</a:t>
            </a:r>
            <a:r>
              <a:rPr lang="en-US" sz="1100"/>
              <a:t>, you traverse from the left subtree to the root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Preorder</a:t>
            </a:r>
            <a:r>
              <a:rPr lang="en-US" sz="1100"/>
              <a:t>, you traverse from the root to the left subtree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Post order</a:t>
            </a:r>
            <a:r>
              <a:rPr lang="en-US" sz="1100"/>
              <a:t>, you traverse from the left subtree to the right subtree then to the root.</a:t>
            </a:r>
            <a:br>
              <a:rPr lang="en-US" sz="1100"/>
            </a:br>
            <a:endParaRPr sz="1100"/>
          </a:p>
          <a:p>
            <a:pPr indent="0" lvl="0" marL="15240" marR="3190240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Tahoma"/>
                <a:ea typeface="Tahoma"/>
                <a:cs typeface="Tahoma"/>
                <a:sym typeface="Tahoma"/>
              </a:rPr>
              <a:t>Inorder </a:t>
            </a:r>
            <a:r>
              <a:rPr lang="en-US"/>
              <a:t>=&gt; Left, Root, Right. </a:t>
            </a:r>
            <a:br>
              <a:rPr lang="en-US"/>
            </a:br>
            <a:r>
              <a:rPr b="1" lang="en-US">
                <a:latin typeface="Tahoma"/>
                <a:ea typeface="Tahoma"/>
                <a:cs typeface="Tahoma"/>
                <a:sym typeface="Tahoma"/>
              </a:rPr>
              <a:t>Preorder </a:t>
            </a:r>
            <a:r>
              <a:rPr lang="en-US"/>
              <a:t>=&gt; Root, Left, Right.</a:t>
            </a:r>
            <a:br>
              <a:rPr lang="en-US"/>
            </a:br>
            <a:r>
              <a:rPr b="1" lang="en-US">
                <a:latin typeface="Tahoma"/>
                <a:ea typeface="Tahoma"/>
                <a:cs typeface="Tahoma"/>
                <a:sym typeface="Tahoma"/>
              </a:rPr>
              <a:t>Post order </a:t>
            </a:r>
            <a:r>
              <a:rPr lang="en-US"/>
              <a:t>=&gt; Left, Right, Root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Post order answer:Homework</a:t>
            </a:r>
            <a:br>
              <a:rPr lang="en-US" sz="1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–solve it own your own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31f334dfcb5_0_41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0" name="Google Shape;560;g31f334dfcb5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4700" y="1220326"/>
            <a:ext cx="2766700" cy="17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31f334dfcb5_0_41"/>
          <p:cNvSpPr txBox="1"/>
          <p:nvPr>
            <p:ph type="title"/>
          </p:nvPr>
        </p:nvSpPr>
        <p:spPr>
          <a:xfrm>
            <a:off x="1279048" y="94225"/>
            <a:ext cx="27783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(post order)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1f334dfcb5_0_51"/>
          <p:cNvSpPr txBox="1"/>
          <p:nvPr>
            <p:ph idx="1" type="body"/>
          </p:nvPr>
        </p:nvSpPr>
        <p:spPr>
          <a:xfrm>
            <a:off x="85600" y="442838"/>
            <a:ext cx="56802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Inorder</a:t>
            </a:r>
            <a:r>
              <a:rPr lang="en-US" sz="1100"/>
              <a:t>, you traverse from the left subtree to the root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Preorder</a:t>
            </a:r>
            <a:r>
              <a:rPr lang="en-US" sz="1100"/>
              <a:t>, you traverse from the root to the left subtree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Post order</a:t>
            </a:r>
            <a:r>
              <a:rPr lang="en-US" sz="1100"/>
              <a:t>, you traverse from the left subtree to the right subtree then to the root.</a:t>
            </a:r>
            <a:br>
              <a:rPr lang="en-US" sz="1100"/>
            </a:br>
            <a:endParaRPr sz="1100"/>
          </a:p>
          <a:p>
            <a:pPr indent="0" lvl="0" marL="15240" marR="3190240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Tahoma"/>
                <a:ea typeface="Tahoma"/>
                <a:cs typeface="Tahoma"/>
                <a:sym typeface="Tahoma"/>
              </a:rPr>
              <a:t>Inorder </a:t>
            </a:r>
            <a:r>
              <a:rPr lang="en-US"/>
              <a:t>=&gt; Left, Root, Right. </a:t>
            </a:r>
            <a:br>
              <a:rPr lang="en-US"/>
            </a:br>
            <a:r>
              <a:rPr b="1" lang="en-US">
                <a:latin typeface="Tahoma"/>
                <a:ea typeface="Tahoma"/>
                <a:cs typeface="Tahoma"/>
                <a:sym typeface="Tahoma"/>
              </a:rPr>
              <a:t>Preorder </a:t>
            </a:r>
            <a:r>
              <a:rPr lang="en-US"/>
              <a:t>=&gt; Root, Left, Right.</a:t>
            </a:r>
            <a:br>
              <a:rPr lang="en-US"/>
            </a:br>
            <a:r>
              <a:rPr b="1" lang="en-US">
                <a:latin typeface="Tahoma"/>
                <a:ea typeface="Tahoma"/>
                <a:cs typeface="Tahoma"/>
                <a:sym typeface="Tahoma"/>
              </a:rPr>
              <a:t>Post order </a:t>
            </a:r>
            <a:r>
              <a:rPr lang="en-US"/>
              <a:t>=&gt; Left, Right, Root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Post order answer: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g31f334dfcb5_0_51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8" name="Google Shape;568;g31f334dfcb5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226" y="2417917"/>
            <a:ext cx="1476017" cy="20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31f334dfcb5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7850" y="1272376"/>
            <a:ext cx="2785625" cy="175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31f334dfcb5_0_51"/>
          <p:cNvSpPr txBox="1"/>
          <p:nvPr>
            <p:ph type="title"/>
          </p:nvPr>
        </p:nvSpPr>
        <p:spPr>
          <a:xfrm>
            <a:off x="1279048" y="94225"/>
            <a:ext cx="27783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(post order)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57b421220_0_0"/>
          <p:cNvSpPr txBox="1"/>
          <p:nvPr>
            <p:ph idx="1" type="body"/>
          </p:nvPr>
        </p:nvSpPr>
        <p:spPr>
          <a:xfrm>
            <a:off x="130850" y="852488"/>
            <a:ext cx="56802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11150" lvl="0" marL="457200" marR="251932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SzPts val="1300"/>
              <a:buFont typeface="Calibri"/>
              <a:buChar char="-"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In-order traversal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 generates </a:t>
            </a: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ASCENDING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 Ordered values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marR="251932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-"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(Left root right)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251932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-"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Reverse </a:t>
            </a: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In-order traversal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 generates </a:t>
            </a: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DESCENDING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 Ordered values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marR="251932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-"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(Right root Left)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g3557b421220_0_0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7" name="Google Shape;577;g3557b421220_0_0"/>
          <p:cNvSpPr txBox="1"/>
          <p:nvPr>
            <p:ph type="title"/>
          </p:nvPr>
        </p:nvSpPr>
        <p:spPr>
          <a:xfrm>
            <a:off x="1403023" y="126550"/>
            <a:ext cx="27783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6"/>
          <p:cNvSpPr txBox="1"/>
          <p:nvPr>
            <p:ph type="title"/>
          </p:nvPr>
        </p:nvSpPr>
        <p:spPr>
          <a:xfrm>
            <a:off x="1707260" y="94233"/>
            <a:ext cx="235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108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Home work</a:t>
            </a:r>
            <a:endParaRPr/>
          </a:p>
        </p:txBody>
      </p:sp>
      <p:sp>
        <p:nvSpPr>
          <p:cNvPr id="583" name="Google Shape;583;p26"/>
          <p:cNvSpPr txBox="1"/>
          <p:nvPr/>
        </p:nvSpPr>
        <p:spPr>
          <a:xfrm>
            <a:off x="257347" y="896200"/>
            <a:ext cx="1966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84" name="Google Shape;58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025" y="1614319"/>
            <a:ext cx="3377185" cy="115062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6"/>
          <p:cNvSpPr/>
          <p:nvPr/>
        </p:nvSpPr>
        <p:spPr>
          <a:xfrm>
            <a:off x="61722" y="2919222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6"/>
          <p:cNvSpPr txBox="1"/>
          <p:nvPr/>
        </p:nvSpPr>
        <p:spPr>
          <a:xfrm>
            <a:off x="5373370" y="3103270"/>
            <a:ext cx="223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28/24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7" name="Google Shape;587;p26"/>
          <p:cNvSpPr txBox="1"/>
          <p:nvPr/>
        </p:nvSpPr>
        <p:spPr>
          <a:xfrm>
            <a:off x="99974" y="2764942"/>
            <a:ext cx="551180" cy="208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0" baseline="3000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8" name="Google Shape;588;p26"/>
          <p:cNvSpPr txBox="1"/>
          <p:nvPr/>
        </p:nvSpPr>
        <p:spPr>
          <a:xfrm>
            <a:off x="264566" y="2980435"/>
            <a:ext cx="949325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baseline="30000" i="0" lang="en-US" sz="45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-US" sz="5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https://www.geeksfo</a:t>
            </a:r>
            <a:r>
              <a:rPr b="0" i="0" lang="en-US" sz="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rgeeks.org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9" name="Google Shape;589;p26"/>
          <p:cNvSpPr txBox="1"/>
          <p:nvPr/>
        </p:nvSpPr>
        <p:spPr>
          <a:xfrm>
            <a:off x="99975" y="392350"/>
            <a:ext cx="33771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Inorder =&gt; Left, Root, Right.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Preorder =&gt; Root, Left, Right.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Post order =&gt; Left, Right, Root.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1f31d0a28d_0_169"/>
          <p:cNvSpPr txBox="1"/>
          <p:nvPr>
            <p:ph type="title"/>
          </p:nvPr>
        </p:nvSpPr>
        <p:spPr>
          <a:xfrm>
            <a:off x="1707260" y="94233"/>
            <a:ext cx="235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108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Home work</a:t>
            </a:r>
            <a:endParaRPr/>
          </a:p>
        </p:txBody>
      </p:sp>
      <p:sp>
        <p:nvSpPr>
          <p:cNvPr id="595" name="Google Shape;595;g31f31d0a28d_0_169"/>
          <p:cNvSpPr txBox="1"/>
          <p:nvPr/>
        </p:nvSpPr>
        <p:spPr>
          <a:xfrm>
            <a:off x="257347" y="896200"/>
            <a:ext cx="1966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96" name="Google Shape;596;g31f31d0a28d_0_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025" y="1614319"/>
            <a:ext cx="3377185" cy="115062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1f31d0a28d_0_169"/>
          <p:cNvSpPr/>
          <p:nvPr/>
        </p:nvSpPr>
        <p:spPr>
          <a:xfrm>
            <a:off x="61722" y="2919222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31f31d0a28d_0_169"/>
          <p:cNvSpPr txBox="1"/>
          <p:nvPr/>
        </p:nvSpPr>
        <p:spPr>
          <a:xfrm>
            <a:off x="5373370" y="3103270"/>
            <a:ext cx="2235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28/24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9" name="Google Shape;599;g31f31d0a28d_0_169"/>
          <p:cNvSpPr txBox="1"/>
          <p:nvPr/>
        </p:nvSpPr>
        <p:spPr>
          <a:xfrm>
            <a:off x="99976" y="2764950"/>
            <a:ext cx="1199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0" baseline="3000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0" name="Google Shape;600;g31f31d0a28d_0_169"/>
          <p:cNvSpPr txBox="1"/>
          <p:nvPr/>
        </p:nvSpPr>
        <p:spPr>
          <a:xfrm>
            <a:off x="264566" y="2980435"/>
            <a:ext cx="949200" cy="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baseline="30000" i="0" lang="en-US" sz="45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-US" sz="5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https://www.geeksfo</a:t>
            </a:r>
            <a:r>
              <a:rPr b="0" i="0" lang="en-US" sz="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rgeeks.org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1" name="Google Shape;601;g31f31d0a28d_0_169"/>
          <p:cNvSpPr txBox="1"/>
          <p:nvPr/>
        </p:nvSpPr>
        <p:spPr>
          <a:xfrm>
            <a:off x="128813" y="481525"/>
            <a:ext cx="56076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9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Inorder =&gt; Left, Root, Right. (4 10 12 | 15| 18 22 24| 25| 31 35 44| 50| 66 70 90)</a:t>
            </a:r>
            <a:endParaRPr b="1" i="0" sz="95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9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Preorder =&gt; Root, Left, Right. (25 15 10| 4 12 | 22 18 24 | 50| 35| 31 44| 70 66 90)</a:t>
            </a:r>
            <a:endParaRPr b="1" i="0" sz="95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9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Post order =&gt; Left, Right, Root. (4 12 10 | 18 24 22| 15 | 31 44| 35| 66 90 70| 50 25)</a:t>
            </a:r>
            <a:endParaRPr b="1" i="0" sz="95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f31d0a28d_0_137"/>
          <p:cNvSpPr txBox="1"/>
          <p:nvPr>
            <p:ph type="title"/>
          </p:nvPr>
        </p:nvSpPr>
        <p:spPr>
          <a:xfrm>
            <a:off x="2466303" y="95700"/>
            <a:ext cx="2085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Trees</a:t>
            </a:r>
            <a:endParaRPr/>
          </a:p>
        </p:txBody>
      </p:sp>
      <p:sp>
        <p:nvSpPr>
          <p:cNvPr id="119" name="Google Shape;119;g31f31d0a28d_0_137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0" name="Google Shape;120;g31f31d0a28d_0_137"/>
          <p:cNvSpPr txBox="1"/>
          <p:nvPr/>
        </p:nvSpPr>
        <p:spPr>
          <a:xfrm>
            <a:off x="241300" y="438475"/>
            <a:ext cx="5217000" cy="24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7320" lvl="0" marL="16002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most general type of tree is a free tree (or tree)</a:t>
            </a:r>
            <a:b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7320" lvl="0" marL="16002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Properties of free trees/tree:</a:t>
            </a:r>
            <a:endParaRPr b="1" i="0" sz="12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8430" lvl="1" marL="43434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undirected: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Any two vertices in a free tree are connected by a unique path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8430" lvl="1" marL="4343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connected (continuous and not disjoint):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If a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single edge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is removed from a free tree, it becomes </a:t>
            </a:r>
            <a:r>
              <a:rPr b="0" i="0" lang="en-US" sz="11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disconnected.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single node must be traversable starting from the root node.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8430" lvl="1" marL="4343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acyclic: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If any </a:t>
            </a:r>
            <a:r>
              <a:rPr b="0" i="0" lang="en-US" sz="11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edge is added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to a free tree, it becomes a </a:t>
            </a:r>
            <a:r>
              <a:rPr b="0" i="0" lang="en-US" sz="11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graph with a cycle (no longer a tree)</a:t>
            </a:r>
            <a:endParaRPr b="0" i="0" sz="11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tree with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nodes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will have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or more edges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if it has cycles.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For a tree,  no of edges == no of nodes - 1.</a:t>
            </a:r>
            <a:endParaRPr b="1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g31f31d0a28d_0_137" title="imag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475" y="43775"/>
            <a:ext cx="1106800" cy="10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4bf21037f4_0_0"/>
          <p:cNvSpPr txBox="1"/>
          <p:nvPr>
            <p:ph type="title"/>
          </p:nvPr>
        </p:nvSpPr>
        <p:spPr>
          <a:xfrm>
            <a:off x="1707260" y="94233"/>
            <a:ext cx="235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108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Home work</a:t>
            </a:r>
            <a:endParaRPr/>
          </a:p>
        </p:txBody>
      </p:sp>
      <p:sp>
        <p:nvSpPr>
          <p:cNvPr id="607" name="Google Shape;607;g34bf21037f4_0_0"/>
          <p:cNvSpPr/>
          <p:nvPr/>
        </p:nvSpPr>
        <p:spPr>
          <a:xfrm>
            <a:off x="61722" y="2919222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34bf21037f4_0_0"/>
          <p:cNvSpPr txBox="1"/>
          <p:nvPr/>
        </p:nvSpPr>
        <p:spPr>
          <a:xfrm>
            <a:off x="5373370" y="3103270"/>
            <a:ext cx="2235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28/24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9" name="Google Shape;609;g34bf21037f4_0_0" title="traversal_p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000" y="676238"/>
            <a:ext cx="3124722" cy="20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34bf21037f4_0_0"/>
          <p:cNvSpPr txBox="1"/>
          <p:nvPr/>
        </p:nvSpPr>
        <p:spPr>
          <a:xfrm>
            <a:off x="147925" y="676250"/>
            <a:ext cx="27612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Inorder =&gt; Left, Root, Right.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Preorder =&gt; Root, Left, Right.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Post order =&gt; Left, Right, Root.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4bf21037f4_0_12"/>
          <p:cNvSpPr txBox="1"/>
          <p:nvPr>
            <p:ph type="title"/>
          </p:nvPr>
        </p:nvSpPr>
        <p:spPr>
          <a:xfrm>
            <a:off x="1707260" y="94233"/>
            <a:ext cx="235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108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Home work</a:t>
            </a:r>
            <a:endParaRPr/>
          </a:p>
        </p:txBody>
      </p:sp>
      <p:sp>
        <p:nvSpPr>
          <p:cNvPr id="616" name="Google Shape;616;g34bf21037f4_0_12"/>
          <p:cNvSpPr txBox="1"/>
          <p:nvPr/>
        </p:nvSpPr>
        <p:spPr>
          <a:xfrm>
            <a:off x="257347" y="896200"/>
            <a:ext cx="1966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7" name="Google Shape;617;g34bf21037f4_0_12"/>
          <p:cNvSpPr/>
          <p:nvPr/>
        </p:nvSpPr>
        <p:spPr>
          <a:xfrm>
            <a:off x="61722" y="2919222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34bf21037f4_0_12"/>
          <p:cNvSpPr txBox="1"/>
          <p:nvPr/>
        </p:nvSpPr>
        <p:spPr>
          <a:xfrm>
            <a:off x="5373370" y="3103270"/>
            <a:ext cx="2235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28/24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9" name="Google Shape;619;g34bf21037f4_0_12" title="travers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00" y="368725"/>
            <a:ext cx="3895425" cy="26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212967500f_1_16"/>
          <p:cNvSpPr/>
          <p:nvPr/>
        </p:nvSpPr>
        <p:spPr>
          <a:xfrm>
            <a:off x="139445" y="2946653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g3212967500f_1_16"/>
          <p:cNvSpPr txBox="1"/>
          <p:nvPr/>
        </p:nvSpPr>
        <p:spPr>
          <a:xfrm>
            <a:off x="2243704" y="1130900"/>
            <a:ext cx="1470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b="0" i="0" lang="en-US" sz="245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End</a:t>
            </a:r>
            <a:endParaRPr b="0" i="0" sz="2450" u="none" cap="none" strike="noStrike">
              <a:solidFill>
                <a:srgbClr val="33466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f31d0a28d_0_0"/>
          <p:cNvSpPr txBox="1"/>
          <p:nvPr>
            <p:ph type="title"/>
          </p:nvPr>
        </p:nvSpPr>
        <p:spPr>
          <a:xfrm>
            <a:off x="2466303" y="95700"/>
            <a:ext cx="2085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Trees</a:t>
            </a:r>
            <a:endParaRPr/>
          </a:p>
        </p:txBody>
      </p:sp>
      <p:sp>
        <p:nvSpPr>
          <p:cNvPr id="127" name="Google Shape;127;g31f31d0a28d_0_0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8" name="Google Shape;128;g31f31d0a28d_0_0"/>
          <p:cNvSpPr txBox="1"/>
          <p:nvPr/>
        </p:nvSpPr>
        <p:spPr>
          <a:xfrm>
            <a:off x="103225" y="341825"/>
            <a:ext cx="5217000" cy="26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7320" lvl="0" marL="16002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most general type of tree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a free tree (or tree)</a:t>
            </a:r>
            <a:b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7320" lvl="0" marL="16002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Properties of free trees/tree:</a:t>
            </a:r>
            <a:endParaRPr b="1" i="0" sz="12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8430" lvl="1" marL="43434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undirected: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Any two vertices in a free tree are connected by a unique path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8430" lvl="1" marL="4343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connected (continuous and not disjoint):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If a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single edge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is removed from a free tree, it becomes </a:t>
            </a:r>
            <a:r>
              <a:rPr b="0" i="0" lang="en-US" sz="11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disconnected.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single node must be traversable starting from the root node.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8430" lvl="1" marL="4343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acyclic: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If any </a:t>
            </a:r>
            <a:r>
              <a:rPr b="0" i="0" lang="en-US" sz="11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edge is added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to a free tree, it becomes a </a:t>
            </a:r>
            <a:r>
              <a:rPr b="0" i="0" lang="en-US" sz="11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graph with a cycle (no longer a tree)</a:t>
            </a:r>
            <a:endParaRPr b="0" i="0" sz="11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tree with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nodes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will have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or more edges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if it has cycles.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For a tree,  no of edges == no of nodes - 1.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g31f31d0a28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9850" y="95700"/>
            <a:ext cx="225742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f31d0a28d_0_124"/>
          <p:cNvSpPr txBox="1"/>
          <p:nvPr>
            <p:ph type="title"/>
          </p:nvPr>
        </p:nvSpPr>
        <p:spPr>
          <a:xfrm>
            <a:off x="2448728" y="183850"/>
            <a:ext cx="2085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Forests</a:t>
            </a:r>
            <a:endParaRPr/>
          </a:p>
        </p:txBody>
      </p:sp>
      <p:sp>
        <p:nvSpPr>
          <p:cNvPr id="135" name="Google Shape;135;g31f31d0a28d_0_124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6" name="Google Shape;136;g31f31d0a28d_0_124"/>
          <p:cNvSpPr txBox="1"/>
          <p:nvPr/>
        </p:nvSpPr>
        <p:spPr>
          <a:xfrm>
            <a:off x="243700" y="458950"/>
            <a:ext cx="53031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Forest: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Forest is a disjoint collection of trees 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○"/>
            </a:pP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component of a forest is tree.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○"/>
            </a:pP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 1) undirected, 2) acyclic graph that is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3) </a:t>
            </a: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 connected (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disconnected</a:t>
            </a: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a forest 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7" name="Google Shape;137;g31f31d0a28d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600" y="1675700"/>
            <a:ext cx="1483200" cy="11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31f31d0a28d_0_124"/>
          <p:cNvSpPr txBox="1"/>
          <p:nvPr/>
        </p:nvSpPr>
        <p:spPr>
          <a:xfrm>
            <a:off x="2324525" y="1737313"/>
            <a:ext cx="33585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 graph on left looks like a two sub-graphs but it is a </a:t>
            </a:r>
            <a:r>
              <a:rPr b="0" i="0" lang="en-US" sz="1150" u="sng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single disconnected graph</a:t>
            </a:r>
            <a: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</a:t>
            </a:r>
            <a:b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There are no cycles in the above graph. </a:t>
            </a:r>
            <a:b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Therefore it is a forest.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/>
          <p:nvPr>
            <p:ph type="title"/>
          </p:nvPr>
        </p:nvSpPr>
        <p:spPr>
          <a:xfrm>
            <a:off x="1707260" y="94233"/>
            <a:ext cx="2350135" cy="348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200">
            <a:spAutoFit/>
          </a:bodyPr>
          <a:lstStyle/>
          <a:p>
            <a:pPr indent="0" lvl="0" marL="44513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Trees and forests</a:t>
            </a:r>
            <a:endParaRPr/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367" y="979420"/>
            <a:ext cx="469392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 txBox="1"/>
          <p:nvPr/>
        </p:nvSpPr>
        <p:spPr>
          <a:xfrm>
            <a:off x="130847" y="2717550"/>
            <a:ext cx="7449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264576" y="2934100"/>
            <a:ext cx="51426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130860" y="3104757"/>
            <a:ext cx="83756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2024-12-06T08:18:48Z</dcterms:created>
  <dc:creator>Fadi Al Machot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2023-03-19T00:00:00Z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2024-12-06T00:00:00Z</vt:filetime>
  </property>
  <property fmtid="{D5CDD505-2E9C-101B-9397-08002B2CF9AE}" pid="5" name="Producer">
    <vt:lpwstr>Microsoft® PowerPoint® 2019</vt:lpwstr>
  </property>
</Properties>
</file>